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6"/>
  </p:notesMasterIdLst>
  <p:sldIdLst>
    <p:sldId id="256" r:id="rId2"/>
    <p:sldId id="271" r:id="rId3"/>
    <p:sldId id="274" r:id="rId4"/>
    <p:sldId id="272" r:id="rId5"/>
    <p:sldId id="260" r:id="rId6"/>
    <p:sldId id="295" r:id="rId7"/>
    <p:sldId id="261" r:id="rId8"/>
    <p:sldId id="291" r:id="rId9"/>
    <p:sldId id="297" r:id="rId10"/>
    <p:sldId id="296" r:id="rId11"/>
    <p:sldId id="293" r:id="rId12"/>
    <p:sldId id="275" r:id="rId13"/>
    <p:sldId id="262" r:id="rId14"/>
    <p:sldId id="281" r:id="rId15"/>
    <p:sldId id="266" r:id="rId16"/>
    <p:sldId id="264" r:id="rId17"/>
    <p:sldId id="268" r:id="rId18"/>
    <p:sldId id="265" r:id="rId19"/>
    <p:sldId id="269" r:id="rId20"/>
    <p:sldId id="292" r:id="rId21"/>
    <p:sldId id="298" r:id="rId22"/>
    <p:sldId id="280" r:id="rId23"/>
    <p:sldId id="299" r:id="rId24"/>
    <p:sldId id="285" r:id="rId25"/>
    <p:sldId id="300" r:id="rId26"/>
    <p:sldId id="283" r:id="rId27"/>
    <p:sldId id="289" r:id="rId28"/>
    <p:sldId id="287" r:id="rId29"/>
    <p:sldId id="288" r:id="rId30"/>
    <p:sldId id="284" r:id="rId31"/>
    <p:sldId id="277" r:id="rId32"/>
    <p:sldId id="290" r:id="rId33"/>
    <p:sldId id="301" r:id="rId34"/>
    <p:sldId id="302"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4005" autoAdjust="0"/>
  </p:normalViewPr>
  <p:slideViewPr>
    <p:cSldViewPr snapToGrid="0">
      <p:cViewPr varScale="1">
        <p:scale>
          <a:sx n="98" d="100"/>
          <a:sy n="98" d="100"/>
        </p:scale>
        <p:origin x="195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g>
</file>

<file path=ppt/media/image2.png>
</file>

<file path=ppt/media/image20.jpeg>
</file>

<file path=ppt/media/image21.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82072B-8E53-472D-BA1D-8B4FC252E270}" type="datetimeFigureOut">
              <a:rPr lang="en-GB" smtClean="0"/>
              <a:t>20/08/2018</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3A9506-0EBC-453B-97AF-0C00F9125C2A}" type="slidenum">
              <a:rPr lang="en-GB" smtClean="0"/>
              <a:t>‹#›</a:t>
            </a:fld>
            <a:endParaRPr lang="en-GB"/>
          </a:p>
        </p:txBody>
      </p:sp>
    </p:spTree>
    <p:extLst>
      <p:ext uri="{BB962C8B-B14F-4D97-AF65-F5344CB8AC3E}">
        <p14:creationId xmlns:p14="http://schemas.microsoft.com/office/powerpoint/2010/main" val="780932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Welcome and introductions</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a:t>
            </a:fld>
            <a:endParaRPr lang="en-GB"/>
          </a:p>
        </p:txBody>
      </p:sp>
    </p:spTree>
    <p:extLst>
      <p:ext uri="{BB962C8B-B14F-4D97-AF65-F5344CB8AC3E}">
        <p14:creationId xmlns:p14="http://schemas.microsoft.com/office/powerpoint/2010/main" val="3965107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What data is collected from your browser – demo </a:t>
            </a:r>
            <a:r>
              <a:rPr lang="en-GB" sz="1200" kern="1200" dirty="0" err="1" smtClean="0">
                <a:solidFill>
                  <a:schemeClr val="tx1"/>
                </a:solidFill>
                <a:effectLst/>
                <a:latin typeface="+mn-lt"/>
                <a:ea typeface="+mn-ea"/>
                <a:cs typeface="+mn-cs"/>
              </a:rPr>
              <a:t>Lightbeam</a:t>
            </a:r>
            <a:r>
              <a:rPr lang="en-GB" sz="1200" kern="1200" dirty="0" smtClean="0">
                <a:solidFill>
                  <a:schemeClr val="tx1"/>
                </a:solidFill>
                <a:effectLst/>
                <a:latin typeface="+mn-lt"/>
                <a:ea typeface="+mn-ea"/>
                <a:cs typeface="+mn-cs"/>
              </a:rPr>
              <a:t> (local news website, a national news site, tech news site, travel)</a:t>
            </a:r>
          </a:p>
          <a:p>
            <a:r>
              <a:rPr lang="en-GB" sz="1200" kern="1200" dirty="0" smtClean="0">
                <a:solidFill>
                  <a:schemeClr val="tx1"/>
                </a:solidFill>
                <a:effectLst/>
                <a:latin typeface="+mn-lt"/>
                <a:ea typeface="+mn-ea"/>
                <a:cs typeface="+mn-cs"/>
              </a:rPr>
              <a:t>[Qs from Tactical Tech browser session] What is tracking? What type of data is being collected, and by whom? What do they / can they use it for?</a:t>
            </a:r>
          </a:p>
          <a:p>
            <a:endParaRPr lang="en-GB" dirty="0" smtClean="0"/>
          </a:p>
          <a:p>
            <a:r>
              <a:rPr lang="en-GB" dirty="0" smtClean="0"/>
              <a:t>[</a:t>
            </a:r>
            <a:r>
              <a:rPr lang="en-GB" dirty="0" err="1" smtClean="0"/>
              <a:t>Pixabay</a:t>
            </a:r>
            <a:r>
              <a:rPr lang="en-GB" dirty="0" smtClean="0"/>
              <a:t> free photo under CC0]</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10</a:t>
            </a:fld>
            <a:endParaRPr lang="en-GB"/>
          </a:p>
        </p:txBody>
      </p:sp>
    </p:spTree>
    <p:extLst>
      <p:ext uri="{BB962C8B-B14F-4D97-AF65-F5344CB8AC3E}">
        <p14:creationId xmlns:p14="http://schemas.microsoft.com/office/powerpoint/2010/main" val="30023589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Cookies explained quickly https://youtu.be/yoE9-tNvhRs</a:t>
            </a:r>
          </a:p>
          <a:p>
            <a:endParaRPr lang="en-GB" dirty="0" smtClean="0"/>
          </a:p>
          <a:p>
            <a:r>
              <a:rPr lang="en-GB" dirty="0" smtClean="0"/>
              <a:t>Screenshot from</a:t>
            </a:r>
            <a:r>
              <a:rPr lang="en-GB" baseline="0" dirty="0" smtClean="0"/>
              <a:t> https://cookiesandyou.com/</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11</a:t>
            </a:fld>
            <a:endParaRPr lang="en-GB"/>
          </a:p>
        </p:txBody>
      </p:sp>
    </p:spTree>
    <p:extLst>
      <p:ext uri="{BB962C8B-B14F-4D97-AF65-F5344CB8AC3E}">
        <p14:creationId xmlns:p14="http://schemas.microsoft.com/office/powerpoint/2010/main" val="1827703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What are you most concerned about when you think about your digital privacy and security?</a:t>
            </a:r>
          </a:p>
          <a:p>
            <a:endParaRPr lang="en-GB" dirty="0" smtClean="0"/>
          </a:p>
          <a:p>
            <a:r>
              <a:rPr lang="en-GB" dirty="0" smtClean="0"/>
              <a:t>Assess risk: </a:t>
            </a:r>
            <a:r>
              <a:rPr lang="en-GB" baseline="0" dirty="0" smtClean="0"/>
              <a:t>threat modelling</a:t>
            </a:r>
          </a:p>
          <a:p>
            <a:r>
              <a:rPr lang="en-GB" baseline="0" dirty="0" smtClean="0"/>
              <a:t>Then do something with tips and tools</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12</a:t>
            </a:fld>
            <a:endParaRPr lang="en-GB"/>
          </a:p>
        </p:txBody>
      </p:sp>
    </p:spTree>
    <p:extLst>
      <p:ext uri="{BB962C8B-B14F-4D97-AF65-F5344CB8AC3E}">
        <p14:creationId xmlns:p14="http://schemas.microsoft.com/office/powerpoint/2010/main" val="14546879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Exercise for participants:</a:t>
            </a:r>
            <a:r>
              <a:rPr lang="en-GB" baseline="0" dirty="0" smtClean="0"/>
              <a:t> with the person(s) sitting next to you, go through the questions as applied to you as an individual. (no more than 10min) (or if done individually: 5min)</a:t>
            </a:r>
          </a:p>
          <a:p>
            <a:r>
              <a:rPr lang="en-GB" baseline="0" dirty="0" smtClean="0"/>
              <a:t>Share /discuss some of your answers with the wider group (no more than 5-10min)</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13</a:t>
            </a:fld>
            <a:endParaRPr lang="en-GB"/>
          </a:p>
        </p:txBody>
      </p:sp>
    </p:spTree>
    <p:extLst>
      <p:ext uri="{BB962C8B-B14F-4D97-AF65-F5344CB8AC3E}">
        <p14:creationId xmlns:p14="http://schemas.microsoft.com/office/powerpoint/2010/main" val="33504551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Example if needed (to be discussed</a:t>
            </a:r>
            <a:r>
              <a:rPr lang="en-GB" baseline="0" dirty="0" smtClean="0"/>
              <a:t> in next section)</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14</a:t>
            </a:fld>
            <a:endParaRPr lang="en-GB"/>
          </a:p>
        </p:txBody>
      </p:sp>
    </p:spTree>
    <p:extLst>
      <p:ext uri="{BB962C8B-B14F-4D97-AF65-F5344CB8AC3E}">
        <p14:creationId xmlns:p14="http://schemas.microsoft.com/office/powerpoint/2010/main" val="24637695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Some tips and tools to protect your privacy</a:t>
            </a:r>
            <a:r>
              <a:rPr lang="en-GB" baseline="0" dirty="0" smtClean="0"/>
              <a:t> online – talking about for us as individuals (for now)</a:t>
            </a:r>
          </a:p>
          <a:p>
            <a:r>
              <a:rPr lang="en-GB" dirty="0" smtClean="0"/>
              <a:t>Explain that protecting personal information online is linked to keeping information secure</a:t>
            </a:r>
          </a:p>
          <a:p>
            <a:endParaRPr lang="en-GB" dirty="0" smtClean="0"/>
          </a:p>
          <a:p>
            <a:r>
              <a:rPr lang="en-GB" dirty="0" smtClean="0"/>
              <a:t>[</a:t>
            </a:r>
            <a:r>
              <a:rPr lang="en-GB" dirty="0" err="1" smtClean="0"/>
              <a:t>Pixabay</a:t>
            </a:r>
            <a:r>
              <a:rPr lang="en-GB" dirty="0" smtClean="0"/>
              <a:t> free photo under CC0]</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15</a:t>
            </a:fld>
            <a:endParaRPr lang="en-GB"/>
          </a:p>
        </p:txBody>
      </p:sp>
    </p:spTree>
    <p:extLst>
      <p:ext uri="{BB962C8B-B14F-4D97-AF65-F5344CB8AC3E}">
        <p14:creationId xmlns:p14="http://schemas.microsoft.com/office/powerpoint/2010/main" val="31992166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Ask</a:t>
            </a:r>
            <a:r>
              <a:rPr lang="en-GB" baseline="0" dirty="0" smtClean="0"/>
              <a:t> how many people re-use passwords + what the risk is</a:t>
            </a:r>
          </a:p>
          <a:p>
            <a:r>
              <a:rPr lang="en-GB" baseline="0" dirty="0" smtClean="0"/>
              <a:t>Explain passphrases and how to produce random ones (using a book + mention </a:t>
            </a:r>
            <a:r>
              <a:rPr lang="en-GB" baseline="0" dirty="0" err="1" smtClean="0"/>
              <a:t>diceware</a:t>
            </a:r>
            <a:r>
              <a:rPr lang="en-GB" baseline="0" dirty="0" smtClean="0"/>
              <a:t>)</a:t>
            </a:r>
          </a:p>
          <a:p>
            <a:r>
              <a:rPr lang="en-GB" baseline="0" dirty="0" smtClean="0"/>
              <a:t>Mention password managers</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16</a:t>
            </a:fld>
            <a:endParaRPr lang="en-GB"/>
          </a:p>
        </p:txBody>
      </p:sp>
    </p:spTree>
    <p:extLst>
      <p:ext uri="{BB962C8B-B14F-4D97-AF65-F5344CB8AC3E}">
        <p14:creationId xmlns:p14="http://schemas.microsoft.com/office/powerpoint/2010/main" val="33725175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smtClean="0"/>
              <a:t>Browser add-ons: Privacy Badger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smtClean="0"/>
              <a:t>Search engines: DuckDuckGo, </a:t>
            </a:r>
            <a:r>
              <a:rPr lang="en-GB" baseline="0" dirty="0" err="1" smtClean="0"/>
              <a:t>Qwant</a:t>
            </a:r>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Show Chrome</a:t>
            </a:r>
            <a:r>
              <a:rPr lang="en-GB" baseline="0" dirty="0" smtClean="0"/>
              <a:t> Incognito mode, </a:t>
            </a:r>
            <a:r>
              <a:rPr lang="en-GB" dirty="0" smtClean="0"/>
              <a:t>Privacy</a:t>
            </a:r>
            <a:r>
              <a:rPr lang="en-GB" baseline="0" dirty="0" smtClean="0"/>
              <a:t> Badger, search engines and Tor Browser on laptop (depending on time)</a:t>
            </a:r>
          </a:p>
          <a:p>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17</a:t>
            </a:fld>
            <a:endParaRPr lang="en-GB"/>
          </a:p>
        </p:txBody>
      </p:sp>
    </p:spTree>
    <p:extLst>
      <p:ext uri="{BB962C8B-B14F-4D97-AF65-F5344CB8AC3E}">
        <p14:creationId xmlns:p14="http://schemas.microsoft.com/office/powerpoint/2010/main" val="22020169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Activity: have a go</a:t>
            </a:r>
          </a:p>
          <a:p>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18</a:t>
            </a:fld>
            <a:endParaRPr lang="en-GB"/>
          </a:p>
        </p:txBody>
      </p:sp>
    </p:spTree>
    <p:extLst>
      <p:ext uri="{BB962C8B-B14F-4D97-AF65-F5344CB8AC3E}">
        <p14:creationId xmlns:p14="http://schemas.microsoft.com/office/powerpoint/2010/main" val="69290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smtClean="0"/>
              <a:t>HTTPS Everywhere browser add-on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smtClean="0"/>
              <a:t>Show how to check website certificate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smtClean="0"/>
              <a:t>Email: mention PGP and </a:t>
            </a:r>
            <a:r>
              <a:rPr lang="en-GB" baseline="0" dirty="0" err="1" smtClean="0"/>
              <a:t>Protonmail</a:t>
            </a:r>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Messaging: Signal</a:t>
            </a:r>
          </a:p>
        </p:txBody>
      </p:sp>
      <p:sp>
        <p:nvSpPr>
          <p:cNvPr id="4" name="Slide Number Placeholder 3"/>
          <p:cNvSpPr>
            <a:spLocks noGrp="1"/>
          </p:cNvSpPr>
          <p:nvPr>
            <p:ph type="sldNum" sz="quarter" idx="10"/>
          </p:nvPr>
        </p:nvSpPr>
        <p:spPr/>
        <p:txBody>
          <a:bodyPr/>
          <a:lstStyle/>
          <a:p>
            <a:fld id="{603A9506-0EBC-453B-97AF-0C00F9125C2A}" type="slidenum">
              <a:rPr lang="en-GB" smtClean="0"/>
              <a:t>19</a:t>
            </a:fld>
            <a:endParaRPr lang="en-GB"/>
          </a:p>
        </p:txBody>
      </p:sp>
    </p:spTree>
    <p:extLst>
      <p:ext uri="{BB962C8B-B14F-4D97-AF65-F5344CB8AC3E}">
        <p14:creationId xmlns:p14="http://schemas.microsoft.com/office/powerpoint/2010/main" val="1986476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[Ask participants</a:t>
            </a:r>
            <a:r>
              <a:rPr lang="en-GB" baseline="0" dirty="0" smtClean="0"/>
              <a:t> via </a:t>
            </a:r>
            <a:r>
              <a:rPr lang="en-GB" baseline="0" dirty="0" err="1" smtClean="0"/>
              <a:t>Mentimeter</a:t>
            </a:r>
            <a:r>
              <a:rPr lang="en-GB" baseline="0" dirty="0" smtClean="0"/>
              <a:t> - a</a:t>
            </a:r>
            <a:r>
              <a:rPr lang="en-GB" dirty="0" smtClean="0"/>
              <a:t>nswer</a:t>
            </a:r>
            <a:r>
              <a:rPr lang="en-GB" baseline="0" dirty="0" smtClean="0"/>
              <a:t> as a word cloud]</a:t>
            </a:r>
          </a:p>
          <a:p>
            <a:r>
              <a:rPr lang="en-GB" baseline="0" dirty="0" smtClean="0"/>
              <a:t>Highlight / comment results</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a:t>
            </a:fld>
            <a:endParaRPr lang="en-GB"/>
          </a:p>
        </p:txBody>
      </p:sp>
    </p:spTree>
    <p:extLst>
      <p:ext uri="{BB962C8B-B14F-4D97-AF65-F5344CB8AC3E}">
        <p14:creationId xmlns:p14="http://schemas.microsoft.com/office/powerpoint/2010/main" val="29652514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How the Internet works – with HTTPS</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20</a:t>
            </a:fld>
            <a:endParaRPr lang="en-GB"/>
          </a:p>
        </p:txBody>
      </p:sp>
    </p:spTree>
    <p:extLst>
      <p:ext uri="{BB962C8B-B14F-4D97-AF65-F5344CB8AC3E}">
        <p14:creationId xmlns:p14="http://schemas.microsoft.com/office/powerpoint/2010/main" val="18702351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Quick ideas (5min) (me to write things on flipchart): now you know a few things about how the Internet works, assessing risk and what to do about protecting personal information online, do you have any ideas of what we could do for citizens in libraries?</a:t>
            </a:r>
          </a:p>
          <a:p>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21</a:t>
            </a:fld>
            <a:endParaRPr lang="en-GB"/>
          </a:p>
        </p:txBody>
      </p:sp>
    </p:spTree>
    <p:extLst>
      <p:ext uri="{BB962C8B-B14F-4D97-AF65-F5344CB8AC3E}">
        <p14:creationId xmlns:p14="http://schemas.microsoft.com/office/powerpoint/2010/main" val="20066473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sz="4400" dirty="0" smtClean="0">
                <a:solidFill>
                  <a:srgbClr val="7030A0"/>
                </a:solidFill>
              </a:rPr>
              <a:t>https://pixabay.com/en/ripped-paper-torn-through-broken-2034950/</a:t>
            </a:r>
          </a:p>
          <a:p>
            <a:pPr marL="0" indent="0">
              <a:buNone/>
            </a:pPr>
            <a:endParaRPr lang="en-GB" sz="4400" dirty="0" smtClean="0">
              <a:solidFill>
                <a:srgbClr val="7030A0"/>
              </a:solidFill>
            </a:endParaRPr>
          </a:p>
          <a:p>
            <a:pPr marL="0" indent="0">
              <a:buNone/>
            </a:pPr>
            <a:r>
              <a:rPr lang="en-GB" sz="4400" dirty="0" smtClean="0">
                <a:solidFill>
                  <a:srgbClr val="7030A0"/>
                </a:solidFill>
              </a:rPr>
              <a:t>Transparency</a:t>
            </a:r>
          </a:p>
          <a:p>
            <a:pPr lvl="1"/>
            <a:r>
              <a:rPr lang="en-GB" sz="2800" dirty="0" smtClean="0"/>
              <a:t>Telling citizens how we handle their personal information when they use library services</a:t>
            </a:r>
          </a:p>
          <a:p>
            <a:pPr lvl="1"/>
            <a:r>
              <a:rPr lang="en-GB" sz="2800" dirty="0" smtClean="0"/>
              <a:t>Comply with General Data Protection Regulation</a:t>
            </a:r>
          </a:p>
          <a:p>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22</a:t>
            </a:fld>
            <a:endParaRPr lang="en-GB"/>
          </a:p>
        </p:txBody>
      </p:sp>
    </p:spTree>
    <p:extLst>
      <p:ext uri="{BB962C8B-B14F-4D97-AF65-F5344CB8AC3E}">
        <p14:creationId xmlns:p14="http://schemas.microsoft.com/office/powerpoint/2010/main" val="19571571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Example: RFID (BIC</a:t>
            </a:r>
            <a:r>
              <a:rPr lang="en-GB" baseline="0" dirty="0" smtClean="0"/>
              <a:t> recommendations)</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23</a:t>
            </a:fld>
            <a:endParaRPr lang="en-GB"/>
          </a:p>
        </p:txBody>
      </p:sp>
    </p:spTree>
    <p:extLst>
      <p:ext uri="{BB962C8B-B14F-4D97-AF65-F5344CB8AC3E}">
        <p14:creationId xmlns:p14="http://schemas.microsoft.com/office/powerpoint/2010/main" val="6935505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Highlight all the things we keep about citizens who use libraries</a:t>
            </a:r>
          </a:p>
          <a:p>
            <a:endParaRPr lang="en-GB" baseline="0" dirty="0" smtClean="0"/>
          </a:p>
          <a:p>
            <a:endParaRPr lang="en-GB" baseline="0" dirty="0" smtClean="0"/>
          </a:p>
          <a:p>
            <a:r>
              <a:rPr lang="en-GB" dirty="0" smtClean="0"/>
              <a:t>[</a:t>
            </a:r>
            <a:r>
              <a:rPr lang="en-GB" dirty="0" err="1" smtClean="0"/>
              <a:t>Pixabay</a:t>
            </a:r>
            <a:r>
              <a:rPr lang="en-GB" dirty="0" smtClean="0"/>
              <a:t> free photo under CC0]</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24</a:t>
            </a:fld>
            <a:endParaRPr lang="en-GB"/>
          </a:p>
        </p:txBody>
      </p:sp>
    </p:spTree>
    <p:extLst>
      <p:ext uri="{BB962C8B-B14F-4D97-AF65-F5344CB8AC3E}">
        <p14:creationId xmlns:p14="http://schemas.microsoft.com/office/powerpoint/2010/main" val="18015609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Talk</a:t>
            </a:r>
            <a:r>
              <a:rPr lang="en-GB" baseline="0" dirty="0" smtClean="0"/>
              <a:t> about data retention</a:t>
            </a:r>
          </a:p>
        </p:txBody>
      </p:sp>
      <p:sp>
        <p:nvSpPr>
          <p:cNvPr id="4" name="Slide Number Placeholder 3"/>
          <p:cNvSpPr>
            <a:spLocks noGrp="1"/>
          </p:cNvSpPr>
          <p:nvPr>
            <p:ph type="sldNum" sz="quarter" idx="10"/>
          </p:nvPr>
        </p:nvSpPr>
        <p:spPr/>
        <p:txBody>
          <a:bodyPr/>
          <a:lstStyle/>
          <a:p>
            <a:fld id="{603A9506-0EBC-453B-97AF-0C00F9125C2A}" type="slidenum">
              <a:rPr lang="en-GB" smtClean="0"/>
              <a:t>25</a:t>
            </a:fld>
            <a:endParaRPr lang="en-GB"/>
          </a:p>
        </p:txBody>
      </p:sp>
    </p:spTree>
    <p:extLst>
      <p:ext uri="{BB962C8B-B14F-4D97-AF65-F5344CB8AC3E}">
        <p14:creationId xmlns:p14="http://schemas.microsoft.com/office/powerpoint/2010/main" val="14598484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Comment</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26</a:t>
            </a:fld>
            <a:endParaRPr lang="en-GB"/>
          </a:p>
        </p:txBody>
      </p:sp>
    </p:spTree>
    <p:extLst>
      <p:ext uri="{BB962C8B-B14F-4D97-AF65-F5344CB8AC3E}">
        <p14:creationId xmlns:p14="http://schemas.microsoft.com/office/powerpoint/2010/main" val="36259712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Third-party suppliers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smtClean="0"/>
          </a:p>
          <a:p>
            <a:r>
              <a:rPr lang="en-GB" dirty="0" smtClean="0"/>
              <a:t>[</a:t>
            </a:r>
            <a:r>
              <a:rPr lang="en-GB" dirty="0" err="1" smtClean="0"/>
              <a:t>Pixabay</a:t>
            </a:r>
            <a:r>
              <a:rPr lang="en-GB" dirty="0" smtClean="0"/>
              <a:t> free photo under CC0]</a:t>
            </a:r>
          </a:p>
          <a:p>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27</a:t>
            </a:fld>
            <a:endParaRPr lang="en-GB"/>
          </a:p>
        </p:txBody>
      </p:sp>
    </p:spTree>
    <p:extLst>
      <p:ext uri="{BB962C8B-B14F-4D97-AF65-F5344CB8AC3E}">
        <p14:creationId xmlns:p14="http://schemas.microsoft.com/office/powerpoint/2010/main" val="476756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Assess current systems</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28</a:t>
            </a:fld>
            <a:endParaRPr lang="en-GB"/>
          </a:p>
        </p:txBody>
      </p:sp>
    </p:spTree>
    <p:extLst>
      <p:ext uri="{BB962C8B-B14F-4D97-AF65-F5344CB8AC3E}">
        <p14:creationId xmlns:p14="http://schemas.microsoft.com/office/powerpoint/2010/main" val="42419038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What about computers citizens use in libraries?</a:t>
            </a:r>
          </a:p>
          <a:p>
            <a:endParaRPr lang="en-GB" dirty="0" smtClean="0"/>
          </a:p>
          <a:p>
            <a:r>
              <a:rPr lang="en-GB" dirty="0" smtClean="0"/>
              <a:t>[City</a:t>
            </a:r>
            <a:r>
              <a:rPr lang="en-GB" baseline="0" dirty="0" smtClean="0"/>
              <a:t> Library (5 January 2017) – level 4 by Newcastle Libraries; available under a Creative Commons Attribution licence https://www.flickr.com/photos/newcastlelibraries/31993204012/in/album-72157622716448663/]</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29</a:t>
            </a:fld>
            <a:endParaRPr lang="en-GB"/>
          </a:p>
        </p:txBody>
      </p:sp>
    </p:spTree>
    <p:extLst>
      <p:ext uri="{BB962C8B-B14F-4D97-AF65-F5344CB8AC3E}">
        <p14:creationId xmlns:p14="http://schemas.microsoft.com/office/powerpoint/2010/main" val="1522222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dictionary definition</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solidFill>
                  <a:prstClr val="black"/>
                </a:solidFill>
              </a:rPr>
              <a:pPr/>
              <a:t>3</a:t>
            </a:fld>
            <a:endParaRPr lang="en-GB">
              <a:solidFill>
                <a:prstClr val="black"/>
              </a:solidFill>
            </a:endParaRPr>
          </a:p>
        </p:txBody>
      </p:sp>
    </p:spTree>
    <p:extLst>
      <p:ext uri="{BB962C8B-B14F-4D97-AF65-F5344CB8AC3E}">
        <p14:creationId xmlns:p14="http://schemas.microsoft.com/office/powerpoint/2010/main" val="30935227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Events for</a:t>
            </a:r>
            <a:r>
              <a:rPr lang="en-GB" baseline="0" dirty="0" smtClean="0"/>
              <a:t> citizens: what kind? Who for? To cover what?</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30</a:t>
            </a:fld>
            <a:endParaRPr lang="en-GB"/>
          </a:p>
        </p:txBody>
      </p:sp>
    </p:spTree>
    <p:extLst>
      <p:ext uri="{BB962C8B-B14F-4D97-AF65-F5344CB8AC3E}">
        <p14:creationId xmlns:p14="http://schemas.microsoft.com/office/powerpoint/2010/main" val="32696335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err="1" smtClean="0">
                <a:solidFill>
                  <a:schemeClr val="tx1"/>
                </a:solidFill>
                <a:effectLst/>
                <a:latin typeface="+mn-lt"/>
                <a:ea typeface="+mn-ea"/>
                <a:cs typeface="+mn-cs"/>
              </a:rPr>
              <a:t>Mentimeter</a:t>
            </a:r>
            <a:r>
              <a:rPr lang="en-GB" sz="1200" kern="1200" dirty="0" smtClean="0">
                <a:solidFill>
                  <a:schemeClr val="tx1"/>
                </a:solidFill>
                <a:effectLst/>
                <a:latin typeface="+mn-lt"/>
                <a:ea typeface="+mn-ea"/>
                <a:cs typeface="+mn-cs"/>
              </a:rPr>
              <a:t>: what is the first thing you will do (or would like to implement) when you get back to your library to better protect the privacy of citizens?</a:t>
            </a:r>
          </a:p>
          <a:p>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31</a:t>
            </a:fld>
            <a:endParaRPr lang="en-GB"/>
          </a:p>
        </p:txBody>
      </p:sp>
    </p:spTree>
    <p:extLst>
      <p:ext uri="{BB962C8B-B14F-4D97-AF65-F5344CB8AC3E}">
        <p14:creationId xmlns:p14="http://schemas.microsoft.com/office/powerpoint/2010/main" val="8743861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Handout</a:t>
            </a:r>
            <a:r>
              <a:rPr lang="en-GB" baseline="0" dirty="0" smtClean="0"/>
              <a:t> with links to resources</a:t>
            </a:r>
          </a:p>
          <a:p>
            <a:endParaRPr lang="en-GB" dirty="0" smtClean="0"/>
          </a:p>
          <a:p>
            <a:r>
              <a:rPr lang="en-GB" dirty="0" smtClean="0"/>
              <a:t>[</a:t>
            </a:r>
            <a:r>
              <a:rPr lang="en-GB" dirty="0" err="1" smtClean="0"/>
              <a:t>Pixabay</a:t>
            </a:r>
            <a:r>
              <a:rPr lang="en-GB" dirty="0" smtClean="0"/>
              <a:t> free photo under</a:t>
            </a:r>
            <a:r>
              <a:rPr lang="en-GB" baseline="0" dirty="0" smtClean="0"/>
              <a:t> CC0]</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32</a:t>
            </a:fld>
            <a:endParaRPr lang="en-GB"/>
          </a:p>
        </p:txBody>
      </p:sp>
    </p:spTree>
    <p:extLst>
      <p:ext uri="{BB962C8B-B14F-4D97-AF65-F5344CB8AC3E}">
        <p14:creationId xmlns:p14="http://schemas.microsoft.com/office/powerpoint/2010/main" val="36228314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Conclusion</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33</a:t>
            </a:fld>
            <a:endParaRPr lang="en-GB"/>
          </a:p>
        </p:txBody>
      </p:sp>
    </p:spTree>
    <p:extLst>
      <p:ext uri="{BB962C8B-B14F-4D97-AF65-F5344CB8AC3E}">
        <p14:creationId xmlns:p14="http://schemas.microsoft.com/office/powerpoint/2010/main" val="21616131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Keep in touch (if Twitter users: use the hashtag!)</a:t>
            </a:r>
          </a:p>
          <a:p>
            <a:r>
              <a:rPr lang="en-GB" dirty="0" smtClean="0"/>
              <a:t>Distribute badges</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34</a:t>
            </a:fld>
            <a:endParaRPr lang="en-GB"/>
          </a:p>
        </p:txBody>
      </p:sp>
    </p:spTree>
    <p:extLst>
      <p:ext uri="{BB962C8B-B14F-4D97-AF65-F5344CB8AC3E}">
        <p14:creationId xmlns:p14="http://schemas.microsoft.com/office/powerpoint/2010/main" val="436175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[Ask participants</a:t>
            </a:r>
            <a:r>
              <a:rPr lang="en-GB" baseline="0" dirty="0" smtClean="0"/>
              <a:t> via </a:t>
            </a:r>
            <a:r>
              <a:rPr lang="en-GB" baseline="0" dirty="0" err="1" smtClean="0"/>
              <a:t>Mentimeter</a:t>
            </a:r>
            <a:r>
              <a:rPr lang="en-GB" baseline="0" dirty="0" smtClean="0"/>
              <a:t> – rating the proposed statements]</a:t>
            </a:r>
          </a:p>
          <a:p>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4</a:t>
            </a:fld>
            <a:endParaRPr lang="en-GB"/>
          </a:p>
        </p:txBody>
      </p:sp>
    </p:spTree>
    <p:extLst>
      <p:ext uri="{BB962C8B-B14F-4D97-AF65-F5344CB8AC3E}">
        <p14:creationId xmlns:p14="http://schemas.microsoft.com/office/powerpoint/2010/main" val="1239833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“It’s a requirement that we look into it”: Scottish</a:t>
            </a:r>
            <a:r>
              <a:rPr lang="en-GB" baseline="0" dirty="0" smtClean="0"/>
              <a:t> libraries strategy + GDPR (more on that later)</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5</a:t>
            </a:fld>
            <a:endParaRPr lang="en-GB"/>
          </a:p>
        </p:txBody>
      </p:sp>
    </p:spTree>
    <p:extLst>
      <p:ext uri="{BB962C8B-B14F-4D97-AF65-F5344CB8AC3E}">
        <p14:creationId xmlns:p14="http://schemas.microsoft.com/office/powerpoint/2010/main" val="3193280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CILIP + IFLA</a:t>
            </a:r>
          </a:p>
          <a:p>
            <a:endParaRPr lang="en-GB" dirty="0" smtClean="0"/>
          </a:p>
          <a:p>
            <a:r>
              <a:rPr lang="en-GB" dirty="0" smtClean="0"/>
              <a:t>We can’t be neutral! If we don’t do anything to</a:t>
            </a:r>
            <a:r>
              <a:rPr lang="en-GB" baseline="0" dirty="0" smtClean="0"/>
              <a:t> protect citizens’ privacy we’re actually siding with the opposite side.</a:t>
            </a:r>
            <a:endParaRPr lang="en-GB" dirty="0"/>
          </a:p>
        </p:txBody>
      </p:sp>
      <p:sp>
        <p:nvSpPr>
          <p:cNvPr id="4" name="Slide Number Placeholder 3"/>
          <p:cNvSpPr>
            <a:spLocks noGrp="1"/>
          </p:cNvSpPr>
          <p:nvPr>
            <p:ph type="sldNum" sz="quarter" idx="10"/>
          </p:nvPr>
        </p:nvSpPr>
        <p:spPr/>
        <p:txBody>
          <a:bodyPr/>
          <a:lstStyle/>
          <a:p>
            <a:fld id="{603A9506-0EBC-453B-97AF-0C00F9125C2A}" type="slidenum">
              <a:rPr lang="en-GB" smtClean="0"/>
              <a:t>6</a:t>
            </a:fld>
            <a:endParaRPr lang="en-GB"/>
          </a:p>
        </p:txBody>
      </p:sp>
    </p:spTree>
    <p:extLst>
      <p:ext uri="{BB962C8B-B14F-4D97-AF65-F5344CB8AC3E}">
        <p14:creationId xmlns:p14="http://schemas.microsoft.com/office/powerpoint/2010/main" val="1757365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How does the Internet / our smartphones work? At what point is our personal information collected, what is being collected, and by whom?</a:t>
            </a:r>
          </a:p>
          <a:p>
            <a:endParaRPr lang="en-GB" dirty="0" smtClean="0"/>
          </a:p>
        </p:txBody>
      </p:sp>
      <p:sp>
        <p:nvSpPr>
          <p:cNvPr id="4" name="Slide Number Placeholder 3"/>
          <p:cNvSpPr>
            <a:spLocks noGrp="1"/>
          </p:cNvSpPr>
          <p:nvPr>
            <p:ph type="sldNum" sz="quarter" idx="10"/>
          </p:nvPr>
        </p:nvSpPr>
        <p:spPr/>
        <p:txBody>
          <a:bodyPr/>
          <a:lstStyle/>
          <a:p>
            <a:fld id="{603A9506-0EBC-453B-97AF-0C00F9125C2A}" type="slidenum">
              <a:rPr lang="en-GB" smtClean="0"/>
              <a:t>7</a:t>
            </a:fld>
            <a:endParaRPr lang="en-GB"/>
          </a:p>
        </p:txBody>
      </p:sp>
    </p:spTree>
    <p:extLst>
      <p:ext uri="{BB962C8B-B14F-4D97-AF65-F5344CB8AC3E}">
        <p14:creationId xmlns:p14="http://schemas.microsoft.com/office/powerpoint/2010/main" val="2817870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How the Internet works</a:t>
            </a:r>
          </a:p>
          <a:p>
            <a:r>
              <a:rPr lang="en-GB" dirty="0" smtClean="0"/>
              <a:t>What data is</a:t>
            </a:r>
            <a:r>
              <a:rPr lang="en-GB" baseline="0" dirty="0" smtClean="0"/>
              <a:t> collected from your browser (through “normal” working of systems + tracking elements)</a:t>
            </a:r>
            <a:endParaRPr lang="en-GB" dirty="0" smtClean="0"/>
          </a:p>
          <a:p>
            <a:endParaRPr lang="en-GB" dirty="0" smtClean="0"/>
          </a:p>
        </p:txBody>
      </p:sp>
      <p:sp>
        <p:nvSpPr>
          <p:cNvPr id="4" name="Slide Number Placeholder 3"/>
          <p:cNvSpPr>
            <a:spLocks noGrp="1"/>
          </p:cNvSpPr>
          <p:nvPr>
            <p:ph type="sldNum" sz="quarter" idx="10"/>
          </p:nvPr>
        </p:nvSpPr>
        <p:spPr/>
        <p:txBody>
          <a:bodyPr/>
          <a:lstStyle/>
          <a:p>
            <a:fld id="{603A9506-0EBC-453B-97AF-0C00F9125C2A}" type="slidenum">
              <a:rPr lang="en-GB" smtClean="0"/>
              <a:t>8</a:t>
            </a:fld>
            <a:endParaRPr lang="en-GB"/>
          </a:p>
        </p:txBody>
      </p:sp>
    </p:spTree>
    <p:extLst>
      <p:ext uri="{BB962C8B-B14F-4D97-AF65-F5344CB8AC3E}">
        <p14:creationId xmlns:p14="http://schemas.microsoft.com/office/powerpoint/2010/main" val="2661766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How the Internet works – what’s the difference with your mobile phone?</a:t>
            </a:r>
          </a:p>
          <a:p>
            <a:endParaRPr lang="en-GB" dirty="0" smtClean="0"/>
          </a:p>
        </p:txBody>
      </p:sp>
      <p:sp>
        <p:nvSpPr>
          <p:cNvPr id="4" name="Slide Number Placeholder 3"/>
          <p:cNvSpPr>
            <a:spLocks noGrp="1"/>
          </p:cNvSpPr>
          <p:nvPr>
            <p:ph type="sldNum" sz="quarter" idx="10"/>
          </p:nvPr>
        </p:nvSpPr>
        <p:spPr/>
        <p:txBody>
          <a:bodyPr/>
          <a:lstStyle/>
          <a:p>
            <a:fld id="{603A9506-0EBC-453B-97AF-0C00F9125C2A}" type="slidenum">
              <a:rPr lang="en-GB" smtClean="0"/>
              <a:t>9</a:t>
            </a:fld>
            <a:endParaRPr lang="en-GB"/>
          </a:p>
        </p:txBody>
      </p:sp>
    </p:spTree>
    <p:extLst>
      <p:ext uri="{BB962C8B-B14F-4D97-AF65-F5344CB8AC3E}">
        <p14:creationId xmlns:p14="http://schemas.microsoft.com/office/powerpoint/2010/main" val="2610057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E516C2D-ECB2-497B-82AB-CBAE1E5994F6}" type="datetimeFigureOut">
              <a:rPr lang="en-GB" smtClean="0"/>
              <a:t>20/08/2018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1281189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E516C2D-ECB2-497B-82AB-CBAE1E5994F6}" type="datetimeFigureOut">
              <a:rPr lang="en-GB" smtClean="0"/>
              <a:t>20/08/2018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3246923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E516C2D-ECB2-497B-82AB-CBAE1E5994F6}" type="datetimeFigureOut">
              <a:rPr lang="en-GB" smtClean="0"/>
              <a:t>20/08/2018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1006538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E516C2D-ECB2-497B-82AB-CBAE1E5994F6}" type="datetimeFigureOut">
              <a:rPr lang="en-GB" smtClean="0"/>
              <a:t>20/08/2018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1757330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516C2D-ECB2-497B-82AB-CBAE1E5994F6}" type="datetimeFigureOut">
              <a:rPr lang="en-GB" smtClean="0"/>
              <a:t>20/08/2018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1857566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E516C2D-ECB2-497B-82AB-CBAE1E5994F6}" type="datetimeFigureOut">
              <a:rPr lang="en-GB" smtClean="0"/>
              <a:t>20/08/2018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1796842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E516C2D-ECB2-497B-82AB-CBAE1E5994F6}" type="datetimeFigureOut">
              <a:rPr lang="en-GB" smtClean="0"/>
              <a:t>20/08/2018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1581988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E516C2D-ECB2-497B-82AB-CBAE1E5994F6}" type="datetimeFigureOut">
              <a:rPr lang="en-GB" smtClean="0"/>
              <a:t>20/08/2018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1512771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516C2D-ECB2-497B-82AB-CBAE1E5994F6}" type="datetimeFigureOut">
              <a:rPr lang="en-GB" smtClean="0"/>
              <a:t>20/08/2018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3135675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516C2D-ECB2-497B-82AB-CBAE1E5994F6}" type="datetimeFigureOut">
              <a:rPr lang="en-GB" smtClean="0"/>
              <a:t>20/08/2018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2277107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516C2D-ECB2-497B-82AB-CBAE1E5994F6}" type="datetimeFigureOut">
              <a:rPr lang="en-GB" smtClean="0"/>
              <a:t>20/08/2018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B5DA3EB-D213-4C50-BBD1-CFD132A07573}" type="slidenum">
              <a:rPr lang="en-GB" smtClean="0"/>
              <a:t>‹#›</a:t>
            </a:fld>
            <a:endParaRPr lang="en-GB"/>
          </a:p>
        </p:txBody>
      </p:sp>
    </p:spTree>
    <p:extLst>
      <p:ext uri="{BB962C8B-B14F-4D97-AF65-F5344CB8AC3E}">
        <p14:creationId xmlns:p14="http://schemas.microsoft.com/office/powerpoint/2010/main" val="324817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516C2D-ECB2-497B-82AB-CBAE1E5994F6}" type="datetimeFigureOut">
              <a:rPr lang="en-GB" smtClean="0"/>
              <a:t>20/08/2018</a:t>
            </a:fld>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5DA3EB-D213-4C50-BBD1-CFD132A07573}" type="slidenum">
              <a:rPr lang="en-GB" smtClean="0"/>
              <a:t>‹#›</a:t>
            </a:fld>
            <a:endParaRPr lang="en-GB"/>
          </a:p>
        </p:txBody>
      </p:sp>
    </p:spTree>
    <p:extLst>
      <p:ext uri="{BB962C8B-B14F-4D97-AF65-F5344CB8AC3E}">
        <p14:creationId xmlns:p14="http://schemas.microsoft.com/office/powerpoint/2010/main" val="2856336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publicdomain/zero/1.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youtu.be/yoE9-tNvhR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hyperlink" Target="https://creativecommons.org/licenses/by/3.0/us/" TargetMode="External"/><Relationship Id="rId4" Type="http://schemas.openxmlformats.org/officeDocument/2006/relationships/hyperlink" Target="https://www.eff.org/pages/tor-and-https"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journal.code4lib.org/articles/11413" TargetMode="External"/><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hyperlink" Target="https://creativecommons.org/licenses/by/3.0/us/"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hyperlink" Target="https://creativecommons.org/licenses/by/2.0/" TargetMode="External"/><Relationship Id="rId4" Type="http://schemas.openxmlformats.org/officeDocument/2006/relationships/hyperlink" Target="https://www.flickr.com/photos/newcastlelibraries/31993204012/in/album-72157622716448663"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6" name="TextBox 5"/>
          <p:cNvSpPr txBox="1"/>
          <p:nvPr/>
        </p:nvSpPr>
        <p:spPr>
          <a:xfrm>
            <a:off x="892749" y="536379"/>
            <a:ext cx="6493179" cy="830997"/>
          </a:xfrm>
          <a:prstGeom prst="rect">
            <a:avLst/>
          </a:prstGeom>
          <a:noFill/>
        </p:spPr>
        <p:txBody>
          <a:bodyPr wrap="square" rtlCol="0">
            <a:spAutoFit/>
          </a:bodyPr>
          <a:lstStyle/>
          <a:p>
            <a:r>
              <a:rPr lang="en-GB" sz="4800" dirty="0" smtClean="0">
                <a:solidFill>
                  <a:schemeClr val="bg1"/>
                </a:solidFill>
              </a:rPr>
              <a:t>Taking a stand for privacy</a:t>
            </a:r>
            <a:endParaRPr lang="en-GB" sz="4800" dirty="0">
              <a:solidFill>
                <a:schemeClr val="bg1"/>
              </a:solidFill>
            </a:endParaRPr>
          </a:p>
        </p:txBody>
      </p:sp>
      <p:sp>
        <p:nvSpPr>
          <p:cNvPr id="10" name="TextBox 9"/>
          <p:cNvSpPr txBox="1"/>
          <p:nvPr/>
        </p:nvSpPr>
        <p:spPr>
          <a:xfrm>
            <a:off x="1657552" y="6096214"/>
            <a:ext cx="7143749" cy="553998"/>
          </a:xfrm>
          <a:prstGeom prst="rect">
            <a:avLst/>
          </a:prstGeom>
          <a:noFill/>
        </p:spPr>
        <p:txBody>
          <a:bodyPr wrap="square" rtlCol="0">
            <a:spAutoFit/>
          </a:bodyPr>
          <a:lstStyle/>
          <a:p>
            <a:r>
              <a:rPr lang="en-GB" sz="1000" dirty="0" smtClean="0">
                <a:solidFill>
                  <a:schemeClr val="bg1"/>
                </a:solidFill>
              </a:rPr>
              <a:t>Created by Aude Charillon at Newcastle Libraries for the Carnegie UK Trust in April 2018.</a:t>
            </a:r>
          </a:p>
          <a:p>
            <a:r>
              <a:rPr lang="en-GB" sz="1000" dirty="0" smtClean="0">
                <a:solidFill>
                  <a:schemeClr val="bg1"/>
                </a:solidFill>
              </a:rPr>
              <a:t>Copyright in this presentation has been waived and content placed in the </a:t>
            </a:r>
            <a:r>
              <a:rPr lang="en-GB" sz="1000" dirty="0">
                <a:solidFill>
                  <a:schemeClr val="bg1"/>
                </a:solidFill>
              </a:rPr>
              <a:t>p</a:t>
            </a:r>
            <a:r>
              <a:rPr lang="en-GB" sz="1000" dirty="0" smtClean="0">
                <a:solidFill>
                  <a:schemeClr val="bg1"/>
                </a:solidFill>
              </a:rPr>
              <a:t>ublic domain (under </a:t>
            </a:r>
            <a:r>
              <a:rPr lang="en-GB" sz="1000" dirty="0" smtClean="0">
                <a:solidFill>
                  <a:schemeClr val="bg1"/>
                </a:solidFill>
                <a:hlinkClick r:id="rId3"/>
              </a:rPr>
              <a:t>CC0</a:t>
            </a:r>
            <a:r>
              <a:rPr lang="en-GB" sz="1000" dirty="0" smtClean="0">
                <a:solidFill>
                  <a:schemeClr val="bg1"/>
                </a:solidFill>
              </a:rPr>
              <a:t>).</a:t>
            </a:r>
          </a:p>
          <a:p>
            <a:r>
              <a:rPr lang="en-GB" sz="1000" dirty="0" smtClean="0">
                <a:solidFill>
                  <a:schemeClr val="bg1"/>
                </a:solidFill>
              </a:rPr>
              <a:t>Content not under CC0 is credited on the slide it appears on.</a:t>
            </a:r>
            <a:endParaRPr lang="en-GB" sz="1000" dirty="0">
              <a:solidFill>
                <a:schemeClr val="bg1"/>
              </a:solidFill>
            </a:endParaRPr>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6733" y="6173519"/>
            <a:ext cx="1133475" cy="399388"/>
          </a:xfrm>
          <a:prstGeom prst="rect">
            <a:avLst/>
          </a:prstGeom>
        </p:spPr>
      </p:pic>
      <p:grpSp>
        <p:nvGrpSpPr>
          <p:cNvPr id="3" name="Group 2"/>
          <p:cNvGrpSpPr/>
          <p:nvPr/>
        </p:nvGrpSpPr>
        <p:grpSpPr>
          <a:xfrm>
            <a:off x="993470" y="2119087"/>
            <a:ext cx="2862263" cy="3079315"/>
            <a:chOff x="1119187" y="2065659"/>
            <a:chExt cx="2862263" cy="3079315"/>
          </a:xfrm>
        </p:grpSpPr>
        <p:sp>
          <p:nvSpPr>
            <p:cNvPr id="9" name="TextBox 8"/>
            <p:cNvSpPr txBox="1"/>
            <p:nvPr/>
          </p:nvSpPr>
          <p:spPr>
            <a:xfrm rot="16200000">
              <a:off x="-203672" y="3544174"/>
              <a:ext cx="2876550" cy="230832"/>
            </a:xfrm>
            <a:prstGeom prst="rect">
              <a:avLst/>
            </a:prstGeom>
            <a:noFill/>
          </p:spPr>
          <p:txBody>
            <a:bodyPr wrap="square" rtlCol="0">
              <a:spAutoFit/>
            </a:bodyPr>
            <a:lstStyle/>
            <a:p>
              <a:pPr algn="ctr"/>
              <a:r>
                <a:rPr lang="en-GB" sz="900" dirty="0" smtClean="0"/>
                <a:t>by Gregor Cresnar from the Noun Project</a:t>
              </a:r>
              <a:endParaRPr lang="en-GB" sz="900" dirty="0"/>
            </a:p>
          </p:txBody>
        </p:sp>
        <p:pic>
          <p:nvPicPr>
            <p:cNvPr id="12" name="Picture 11"/>
            <p:cNvPicPr>
              <a:picLocks noChangeAspect="1"/>
            </p:cNvPicPr>
            <p:nvPr/>
          </p:nvPicPr>
          <p:blipFill rotWithShape="1">
            <a:blip r:embed="rId5">
              <a:extLst>
                <a:ext uri="{28A0092B-C50C-407E-A947-70E740481C1C}">
                  <a14:useLocalDpi xmlns:a14="http://schemas.microsoft.com/office/drawing/2010/main" val="0"/>
                </a:ext>
              </a:extLst>
            </a:blip>
            <a:srcRect l="9850" r="13550" b="14163"/>
            <a:stretch/>
          </p:blipFill>
          <p:spPr>
            <a:xfrm>
              <a:off x="1233486" y="2065659"/>
              <a:ext cx="2747964" cy="3079315"/>
            </a:xfrm>
            <a:prstGeom prst="rect">
              <a:avLst/>
            </a:prstGeom>
          </p:spPr>
        </p:pic>
      </p:grpSp>
      <p:grpSp>
        <p:nvGrpSpPr>
          <p:cNvPr id="2" name="Group 1"/>
          <p:cNvGrpSpPr/>
          <p:nvPr/>
        </p:nvGrpSpPr>
        <p:grpSpPr>
          <a:xfrm>
            <a:off x="4674546" y="2227635"/>
            <a:ext cx="3657599" cy="3085625"/>
            <a:chOff x="4781550" y="2174207"/>
            <a:chExt cx="3657599" cy="3085625"/>
          </a:xfrm>
        </p:grpSpPr>
        <p:pic>
          <p:nvPicPr>
            <p:cNvPr id="13" name="Picture 12"/>
            <p:cNvPicPr>
              <a:picLocks noChangeAspect="1"/>
            </p:cNvPicPr>
            <p:nvPr/>
          </p:nvPicPr>
          <p:blipFill rotWithShape="1">
            <a:blip r:embed="rId6">
              <a:extLst>
                <a:ext uri="{28A0092B-C50C-407E-A947-70E740481C1C}">
                  <a14:useLocalDpi xmlns:a14="http://schemas.microsoft.com/office/drawing/2010/main" val="0"/>
                </a:ext>
              </a:extLst>
            </a:blip>
            <a:srcRect b="15638"/>
            <a:stretch/>
          </p:blipFill>
          <p:spPr>
            <a:xfrm>
              <a:off x="4781550" y="2174207"/>
              <a:ext cx="3657599" cy="3085625"/>
            </a:xfrm>
            <a:prstGeom prst="rect">
              <a:avLst/>
            </a:prstGeom>
          </p:spPr>
        </p:pic>
        <p:sp>
          <p:nvSpPr>
            <p:cNvPr id="14" name="TextBox 13"/>
            <p:cNvSpPr txBox="1"/>
            <p:nvPr/>
          </p:nvSpPr>
          <p:spPr>
            <a:xfrm>
              <a:off x="5996822" y="4906447"/>
              <a:ext cx="2328028" cy="238527"/>
            </a:xfrm>
            <a:prstGeom prst="rect">
              <a:avLst/>
            </a:prstGeom>
            <a:noFill/>
          </p:spPr>
          <p:txBody>
            <a:bodyPr wrap="square" rtlCol="0">
              <a:spAutoFit/>
            </a:bodyPr>
            <a:lstStyle/>
            <a:p>
              <a:pPr algn="ctr"/>
              <a:r>
                <a:rPr lang="en-GB" sz="900" dirty="0" smtClean="0"/>
                <a:t>by Gan Khoon Lay from the Noun Project</a:t>
              </a:r>
              <a:endParaRPr lang="en-GB" sz="900" dirty="0"/>
            </a:p>
          </p:txBody>
        </p:sp>
      </p:grpSp>
      <p:sp>
        <p:nvSpPr>
          <p:cNvPr id="5" name="TextBox 4"/>
          <p:cNvSpPr txBox="1"/>
          <p:nvPr/>
        </p:nvSpPr>
        <p:spPr>
          <a:xfrm>
            <a:off x="6254886" y="1405978"/>
            <a:ext cx="2767924" cy="492443"/>
          </a:xfrm>
          <a:prstGeom prst="rect">
            <a:avLst/>
          </a:prstGeom>
          <a:noFill/>
        </p:spPr>
        <p:txBody>
          <a:bodyPr wrap="square" rtlCol="0">
            <a:spAutoFit/>
          </a:bodyPr>
          <a:lstStyle/>
          <a:p>
            <a:r>
              <a:rPr lang="en-GB" sz="2600" dirty="0" smtClean="0">
                <a:solidFill>
                  <a:schemeClr val="bg1"/>
                </a:solidFill>
              </a:rPr>
              <a:t>#libstaff4privacy</a:t>
            </a:r>
            <a:endParaRPr lang="en-GB" sz="2600" dirty="0">
              <a:solidFill>
                <a:schemeClr val="bg1"/>
              </a:solidFill>
            </a:endParaRPr>
          </a:p>
        </p:txBody>
      </p:sp>
    </p:spTree>
    <p:extLst>
      <p:ext uri="{BB962C8B-B14F-4D97-AF65-F5344CB8AC3E}">
        <p14:creationId xmlns:p14="http://schemas.microsoft.com/office/powerpoint/2010/main" val="3254389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5344"/>
            <a:ext cx="9144000" cy="6096000"/>
          </a:xfrm>
          <a:prstGeom prst="rect">
            <a:avLst/>
          </a:prstGeom>
        </p:spPr>
      </p:pic>
    </p:spTree>
    <p:extLst>
      <p:ext uri="{BB962C8B-B14F-4D97-AF65-F5344CB8AC3E}">
        <p14:creationId xmlns:p14="http://schemas.microsoft.com/office/powerpoint/2010/main" val="1333686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hlinkClick r:id="rId3"/>
          </p:cNvPr>
          <p:cNvPicPr>
            <a:picLocks noChangeAspect="1"/>
          </p:cNvPicPr>
          <p:nvPr/>
        </p:nvPicPr>
        <p:blipFill>
          <a:blip r:embed="rId4"/>
          <a:stretch>
            <a:fillRect/>
          </a:stretch>
        </p:blipFill>
        <p:spPr>
          <a:xfrm>
            <a:off x="0" y="388900"/>
            <a:ext cx="9144000" cy="5749457"/>
          </a:xfrm>
          <a:prstGeom prst="rect">
            <a:avLst/>
          </a:prstGeom>
        </p:spPr>
      </p:pic>
    </p:spTree>
    <p:extLst>
      <p:ext uri="{BB962C8B-B14F-4D97-AF65-F5344CB8AC3E}">
        <p14:creationId xmlns:p14="http://schemas.microsoft.com/office/powerpoint/2010/main" val="2025465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6" name="TextBox 5"/>
          <p:cNvSpPr txBox="1"/>
          <p:nvPr/>
        </p:nvSpPr>
        <p:spPr>
          <a:xfrm>
            <a:off x="2182978" y="2547455"/>
            <a:ext cx="4769709" cy="1446550"/>
          </a:xfrm>
          <a:prstGeom prst="rect">
            <a:avLst/>
          </a:prstGeom>
          <a:noFill/>
        </p:spPr>
        <p:txBody>
          <a:bodyPr wrap="square" rtlCol="0">
            <a:spAutoFit/>
          </a:bodyPr>
          <a:lstStyle/>
          <a:p>
            <a:pPr algn="ctr"/>
            <a:r>
              <a:rPr lang="en-GB" sz="4400" dirty="0" smtClean="0">
                <a:solidFill>
                  <a:schemeClr val="bg1"/>
                </a:solidFill>
              </a:rPr>
              <a:t>What can you do about it?</a:t>
            </a:r>
            <a:endParaRPr lang="en-GB" sz="4400" dirty="0">
              <a:solidFill>
                <a:schemeClr val="bg1"/>
              </a:solidFill>
            </a:endParaRPr>
          </a:p>
        </p:txBody>
      </p:sp>
    </p:spTree>
    <p:extLst>
      <p:ext uri="{BB962C8B-B14F-4D97-AF65-F5344CB8AC3E}">
        <p14:creationId xmlns:p14="http://schemas.microsoft.com/office/powerpoint/2010/main" val="18617758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196941" y="921719"/>
            <a:ext cx="4769709" cy="707886"/>
          </a:xfrm>
          <a:prstGeom prst="rect">
            <a:avLst/>
          </a:prstGeom>
          <a:noFill/>
        </p:spPr>
        <p:txBody>
          <a:bodyPr wrap="square" rtlCol="0">
            <a:spAutoFit/>
          </a:bodyPr>
          <a:lstStyle/>
          <a:p>
            <a:r>
              <a:rPr lang="en-GB" sz="4000" dirty="0" smtClean="0">
                <a:solidFill>
                  <a:srgbClr val="7030A0"/>
                </a:solidFill>
              </a:rPr>
              <a:t>Threat modelling</a:t>
            </a:r>
            <a:endParaRPr lang="en-GB" sz="4000" dirty="0">
              <a:solidFill>
                <a:srgbClr val="7030A0"/>
              </a:solidFill>
            </a:endParaRPr>
          </a:p>
        </p:txBody>
      </p:sp>
      <p:sp>
        <p:nvSpPr>
          <p:cNvPr id="7" name="TextBox 6"/>
          <p:cNvSpPr txBox="1"/>
          <p:nvPr/>
        </p:nvSpPr>
        <p:spPr>
          <a:xfrm>
            <a:off x="991143" y="2224989"/>
            <a:ext cx="7181307" cy="4062651"/>
          </a:xfrm>
          <a:prstGeom prst="rect">
            <a:avLst/>
          </a:prstGeom>
          <a:noFill/>
        </p:spPr>
        <p:txBody>
          <a:bodyPr wrap="square" rtlCol="0">
            <a:spAutoFit/>
          </a:bodyPr>
          <a:lstStyle/>
          <a:p>
            <a:pPr marL="285750" indent="-285750">
              <a:buFont typeface="Arial" panose="020B0604020202020204" pitchFamily="34" charset="0"/>
              <a:buChar char="•"/>
            </a:pPr>
            <a:r>
              <a:rPr lang="en-GB" sz="2400" dirty="0"/>
              <a:t>What information / data do you want to protect?</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Who do you want to protect it from?</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How likely is it that you will need to protect it?</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How bad are the consequences if you fail?</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How much trouble are you willing to go through in order to try to prevent those?</a:t>
            </a:r>
          </a:p>
          <a:p>
            <a:r>
              <a:rPr lang="en-GB" dirty="0"/>
              <a:t> </a:t>
            </a:r>
          </a:p>
        </p:txBody>
      </p:sp>
    </p:spTree>
    <p:extLst>
      <p:ext uri="{BB962C8B-B14F-4D97-AF65-F5344CB8AC3E}">
        <p14:creationId xmlns:p14="http://schemas.microsoft.com/office/powerpoint/2010/main" val="3980205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18793" y="308877"/>
            <a:ext cx="7326006" cy="1323439"/>
          </a:xfrm>
          <a:prstGeom prst="rect">
            <a:avLst/>
          </a:prstGeom>
          <a:noFill/>
        </p:spPr>
        <p:txBody>
          <a:bodyPr wrap="square" rtlCol="0">
            <a:spAutoFit/>
          </a:bodyPr>
          <a:lstStyle/>
          <a:p>
            <a:r>
              <a:rPr lang="en-GB" sz="4000" dirty="0" smtClean="0">
                <a:solidFill>
                  <a:srgbClr val="7030A0"/>
                </a:solidFill>
              </a:rPr>
              <a:t>Threat modelling</a:t>
            </a:r>
          </a:p>
          <a:p>
            <a:pPr algn="r"/>
            <a:r>
              <a:rPr lang="en-GB" sz="4000" dirty="0" smtClean="0">
                <a:solidFill>
                  <a:srgbClr val="7030A0"/>
                </a:solidFill>
              </a:rPr>
              <a:t>in the library</a:t>
            </a:r>
            <a:endParaRPr lang="en-GB" sz="4000" dirty="0">
              <a:solidFill>
                <a:srgbClr val="7030A0"/>
              </a:solidFill>
            </a:endParaRPr>
          </a:p>
        </p:txBody>
      </p:sp>
      <p:sp>
        <p:nvSpPr>
          <p:cNvPr id="7" name="TextBox 6"/>
          <p:cNvSpPr txBox="1"/>
          <p:nvPr/>
        </p:nvSpPr>
        <p:spPr>
          <a:xfrm>
            <a:off x="738223" y="1632316"/>
            <a:ext cx="7958305" cy="4847481"/>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GB" sz="2400" dirty="0"/>
              <a:t>What information / data do you want to protect?</a:t>
            </a:r>
          </a:p>
          <a:p>
            <a:pPr lvl="2">
              <a:spcAft>
                <a:spcPts val="600"/>
              </a:spcAft>
            </a:pPr>
            <a:r>
              <a:rPr lang="en-GB" sz="2400" dirty="0" smtClean="0">
                <a:solidFill>
                  <a:schemeClr val="bg1">
                    <a:lumMod val="50000"/>
                  </a:schemeClr>
                </a:solidFill>
              </a:rPr>
              <a:t>Members’ personal info in the LMS and the OPAC</a:t>
            </a:r>
            <a:endParaRPr lang="en-GB" sz="2400" dirty="0">
              <a:solidFill>
                <a:schemeClr val="bg1">
                  <a:lumMod val="50000"/>
                </a:schemeClr>
              </a:solidFill>
            </a:endParaRPr>
          </a:p>
          <a:p>
            <a:pPr marL="285750" indent="-285750">
              <a:spcAft>
                <a:spcPts val="600"/>
              </a:spcAft>
              <a:buFont typeface="Arial" panose="020B0604020202020204" pitchFamily="34" charset="0"/>
              <a:buChar char="•"/>
            </a:pPr>
            <a:r>
              <a:rPr lang="en-GB" sz="2400" dirty="0"/>
              <a:t>Who do you want to protect it from?</a:t>
            </a:r>
          </a:p>
          <a:p>
            <a:pPr lvl="2">
              <a:spcAft>
                <a:spcPts val="600"/>
              </a:spcAft>
            </a:pPr>
            <a:r>
              <a:rPr lang="en-GB" sz="2400" dirty="0" smtClean="0">
                <a:solidFill>
                  <a:schemeClr val="bg1">
                    <a:lumMod val="50000"/>
                  </a:schemeClr>
                </a:solidFill>
              </a:rPr>
              <a:t>Malicious individuals; commercial interests</a:t>
            </a:r>
          </a:p>
          <a:p>
            <a:pPr marL="285750" indent="-285750">
              <a:spcAft>
                <a:spcPts val="600"/>
              </a:spcAft>
              <a:buFont typeface="Arial" panose="020B0604020202020204" pitchFamily="34" charset="0"/>
              <a:buChar char="•"/>
            </a:pPr>
            <a:r>
              <a:rPr lang="en-GB" sz="2400" dirty="0" smtClean="0"/>
              <a:t>How </a:t>
            </a:r>
            <a:r>
              <a:rPr lang="en-GB" sz="2400" dirty="0"/>
              <a:t>likely is it that you will need to protect it?</a:t>
            </a:r>
          </a:p>
          <a:p>
            <a:pPr lvl="2">
              <a:spcAft>
                <a:spcPts val="600"/>
              </a:spcAft>
            </a:pPr>
            <a:r>
              <a:rPr lang="en-GB" sz="2400" dirty="0" smtClean="0">
                <a:solidFill>
                  <a:schemeClr val="bg1">
                    <a:lumMod val="50000"/>
                  </a:schemeClr>
                </a:solidFill>
              </a:rPr>
              <a:t>Quite likely</a:t>
            </a:r>
            <a:endParaRPr lang="en-GB" sz="2400" dirty="0">
              <a:solidFill>
                <a:schemeClr val="bg1">
                  <a:lumMod val="50000"/>
                </a:schemeClr>
              </a:solidFill>
            </a:endParaRPr>
          </a:p>
          <a:p>
            <a:pPr marL="285750" indent="-285750">
              <a:spcAft>
                <a:spcPts val="600"/>
              </a:spcAft>
              <a:buFont typeface="Arial" panose="020B0604020202020204" pitchFamily="34" charset="0"/>
              <a:buChar char="•"/>
            </a:pPr>
            <a:r>
              <a:rPr lang="en-GB" sz="2400" dirty="0"/>
              <a:t>How bad are the consequences if you fail?</a:t>
            </a:r>
          </a:p>
          <a:p>
            <a:pPr lvl="2">
              <a:spcAft>
                <a:spcPts val="600"/>
              </a:spcAft>
            </a:pPr>
            <a:r>
              <a:rPr lang="en-GB" sz="2400" dirty="0" smtClean="0">
                <a:solidFill>
                  <a:schemeClr val="bg1">
                    <a:lumMod val="50000"/>
                  </a:schemeClr>
                </a:solidFill>
              </a:rPr>
              <a:t>Breach of legal duties = big fine, reputational damage</a:t>
            </a:r>
            <a:endParaRPr lang="en-GB" sz="2400" dirty="0">
              <a:solidFill>
                <a:schemeClr val="bg1">
                  <a:lumMod val="50000"/>
                </a:schemeClr>
              </a:solidFill>
            </a:endParaRPr>
          </a:p>
          <a:p>
            <a:pPr marL="285750" indent="-285750">
              <a:spcAft>
                <a:spcPts val="600"/>
              </a:spcAft>
              <a:buFont typeface="Arial" panose="020B0604020202020204" pitchFamily="34" charset="0"/>
              <a:buChar char="•"/>
            </a:pPr>
            <a:r>
              <a:rPr lang="en-GB" sz="2400" dirty="0"/>
              <a:t>How much trouble are you willing to go through in order to try to prevent those?</a:t>
            </a:r>
          </a:p>
          <a:p>
            <a:r>
              <a:rPr lang="en-GB" dirty="0"/>
              <a:t> </a:t>
            </a:r>
            <a:r>
              <a:rPr lang="en-GB" dirty="0" smtClean="0"/>
              <a:t>	</a:t>
            </a:r>
            <a:r>
              <a:rPr lang="en-GB" sz="2400" dirty="0" smtClean="0">
                <a:solidFill>
                  <a:schemeClr val="bg1">
                    <a:lumMod val="50000"/>
                  </a:schemeClr>
                </a:solidFill>
              </a:rPr>
              <a:t>Quite a bit, actually</a:t>
            </a:r>
            <a:endParaRPr lang="en-GB" sz="2400" dirty="0">
              <a:solidFill>
                <a:schemeClr val="bg1">
                  <a:lumMod val="50000"/>
                </a:schemeClr>
              </a:solidFill>
            </a:endParaRPr>
          </a:p>
        </p:txBody>
      </p:sp>
    </p:spTree>
    <p:extLst>
      <p:ext uri="{BB962C8B-B14F-4D97-AF65-F5344CB8AC3E}">
        <p14:creationId xmlns:p14="http://schemas.microsoft.com/office/powerpoint/2010/main" val="31507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11100"/>
          <a:stretch/>
        </p:blipFill>
        <p:spPr>
          <a:xfrm>
            <a:off x="0" y="-6350"/>
            <a:ext cx="9153526" cy="6864350"/>
          </a:xfrm>
          <a:prstGeom prst="rect">
            <a:avLst/>
          </a:prstGeom>
        </p:spPr>
      </p:pic>
    </p:spTree>
    <p:extLst>
      <p:ext uri="{BB962C8B-B14F-4D97-AF65-F5344CB8AC3E}">
        <p14:creationId xmlns:p14="http://schemas.microsoft.com/office/powerpoint/2010/main" val="22884795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47700" y="997919"/>
            <a:ext cx="7858125" cy="1323439"/>
          </a:xfrm>
          <a:prstGeom prst="rect">
            <a:avLst/>
          </a:prstGeom>
          <a:noFill/>
        </p:spPr>
        <p:txBody>
          <a:bodyPr wrap="square" rtlCol="0">
            <a:spAutoFit/>
          </a:bodyPr>
          <a:lstStyle/>
          <a:p>
            <a:pPr algn="ctr"/>
            <a:r>
              <a:rPr lang="en-GB" sz="4000" b="1" dirty="0" smtClean="0">
                <a:solidFill>
                  <a:srgbClr val="7030A0"/>
                </a:solidFill>
              </a:rPr>
              <a:t>Passphrases</a:t>
            </a:r>
            <a:endParaRPr lang="en-GB" sz="4000" dirty="0" smtClean="0">
              <a:solidFill>
                <a:srgbClr val="7030A0"/>
              </a:solidFill>
            </a:endParaRPr>
          </a:p>
          <a:p>
            <a:pPr algn="ctr"/>
            <a:r>
              <a:rPr lang="en-GB" sz="4000" dirty="0" smtClean="0">
                <a:solidFill>
                  <a:srgbClr val="7030A0"/>
                </a:solidFill>
              </a:rPr>
              <a:t>rather </a:t>
            </a:r>
            <a:r>
              <a:rPr lang="en-GB" sz="4000" dirty="0">
                <a:solidFill>
                  <a:srgbClr val="7030A0"/>
                </a:solidFill>
              </a:rPr>
              <a:t>than passwords</a:t>
            </a:r>
          </a:p>
        </p:txBody>
      </p:sp>
      <p:sp>
        <p:nvSpPr>
          <p:cNvPr id="7" name="TextBox 6"/>
          <p:cNvSpPr txBox="1"/>
          <p:nvPr/>
        </p:nvSpPr>
        <p:spPr>
          <a:xfrm>
            <a:off x="1457869" y="3015564"/>
            <a:ext cx="6600282" cy="2585323"/>
          </a:xfrm>
          <a:prstGeom prst="rect">
            <a:avLst/>
          </a:prstGeom>
          <a:noFill/>
        </p:spPr>
        <p:txBody>
          <a:bodyPr wrap="square" rtlCol="0">
            <a:spAutoFit/>
          </a:bodyPr>
          <a:lstStyle/>
          <a:p>
            <a:pPr marL="285750" indent="-285750">
              <a:buFont typeface="Arial" panose="020B0604020202020204" pitchFamily="34" charset="0"/>
              <a:buChar char="•"/>
            </a:pPr>
            <a:r>
              <a:rPr lang="en-GB" sz="2400" dirty="0" smtClean="0"/>
              <a:t>The longer the passphrase the more difficult for a computer to crack it.</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smtClean="0"/>
              <a:t>Words are easier for us humans to remember.</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smtClean="0"/>
              <a:t>Make it random.</a:t>
            </a:r>
            <a:endParaRPr lang="en-GB" sz="2400" dirty="0"/>
          </a:p>
          <a:p>
            <a:r>
              <a:rPr lang="en-GB" dirty="0"/>
              <a:t> </a:t>
            </a:r>
          </a:p>
        </p:txBody>
      </p:sp>
    </p:spTree>
    <p:extLst>
      <p:ext uri="{BB962C8B-B14F-4D97-AF65-F5344CB8AC3E}">
        <p14:creationId xmlns:p14="http://schemas.microsoft.com/office/powerpoint/2010/main" val="34058000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47700" y="997919"/>
            <a:ext cx="7858125" cy="707886"/>
          </a:xfrm>
          <a:prstGeom prst="rect">
            <a:avLst/>
          </a:prstGeom>
          <a:noFill/>
        </p:spPr>
        <p:txBody>
          <a:bodyPr wrap="square" rtlCol="0">
            <a:spAutoFit/>
          </a:bodyPr>
          <a:lstStyle/>
          <a:p>
            <a:pPr algn="ctr"/>
            <a:r>
              <a:rPr lang="en-GB" sz="4000" dirty="0" smtClean="0">
                <a:solidFill>
                  <a:srgbClr val="7030A0"/>
                </a:solidFill>
              </a:rPr>
              <a:t>Big Browser is watching you!</a:t>
            </a:r>
            <a:endParaRPr lang="en-GB" sz="4000" dirty="0">
              <a:solidFill>
                <a:srgbClr val="7030A0"/>
              </a:solidFill>
            </a:endParaRPr>
          </a:p>
        </p:txBody>
      </p:sp>
      <p:sp>
        <p:nvSpPr>
          <p:cNvPr id="7" name="TextBox 6"/>
          <p:cNvSpPr txBox="1"/>
          <p:nvPr/>
        </p:nvSpPr>
        <p:spPr>
          <a:xfrm>
            <a:off x="4462462" y="2377389"/>
            <a:ext cx="3190331" cy="2954655"/>
          </a:xfrm>
          <a:prstGeom prst="rect">
            <a:avLst/>
          </a:prstGeom>
          <a:noFill/>
        </p:spPr>
        <p:txBody>
          <a:bodyPr wrap="square" rtlCol="0">
            <a:spAutoFit/>
          </a:bodyPr>
          <a:lstStyle/>
          <a:p>
            <a:pPr marL="285750" indent="-285750">
              <a:buFont typeface="Arial" panose="020B0604020202020204" pitchFamily="34" charset="0"/>
              <a:buChar char="•"/>
            </a:pPr>
            <a:r>
              <a:rPr lang="en-GB" sz="2400" dirty="0" smtClean="0"/>
              <a:t>Browser history</a:t>
            </a:r>
          </a:p>
          <a:p>
            <a:pPr marL="285750" indent="-285750">
              <a:buFont typeface="Arial" panose="020B0604020202020204" pitchFamily="34" charset="0"/>
              <a:buChar char="•"/>
            </a:pPr>
            <a:endParaRPr lang="en-GB" sz="2400" dirty="0" smtClean="0"/>
          </a:p>
          <a:p>
            <a:pPr marL="285750" indent="-285750">
              <a:buFont typeface="Arial" panose="020B0604020202020204" pitchFamily="34" charset="0"/>
              <a:buChar char="•"/>
            </a:pPr>
            <a:r>
              <a:rPr lang="en-GB" sz="2400" dirty="0" smtClean="0"/>
              <a:t>Private modes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smtClean="0"/>
              <a:t>Browser add-ons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smtClean="0"/>
              <a:t>Search engines</a:t>
            </a:r>
          </a:p>
          <a:p>
            <a:r>
              <a:rPr lang="en-GB" dirty="0"/>
              <a:t> </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8354" b="29114"/>
          <a:stretch/>
        </p:blipFill>
        <p:spPr>
          <a:xfrm rot="19930249">
            <a:off x="937962" y="2867025"/>
            <a:ext cx="3009900" cy="1581150"/>
          </a:xfrm>
          <a:prstGeom prst="rect">
            <a:avLst/>
          </a:prstGeom>
        </p:spPr>
      </p:pic>
      <p:sp>
        <p:nvSpPr>
          <p:cNvPr id="3" name="TextBox 2"/>
          <p:cNvSpPr txBox="1"/>
          <p:nvPr/>
        </p:nvSpPr>
        <p:spPr>
          <a:xfrm>
            <a:off x="895351" y="4772025"/>
            <a:ext cx="1409700" cy="400110"/>
          </a:xfrm>
          <a:prstGeom prst="rect">
            <a:avLst/>
          </a:prstGeom>
          <a:noFill/>
        </p:spPr>
        <p:txBody>
          <a:bodyPr wrap="square" rtlCol="0">
            <a:spAutoFit/>
          </a:bodyPr>
          <a:lstStyle/>
          <a:p>
            <a:r>
              <a:rPr lang="en-US" sz="1000" dirty="0"/>
              <a:t>mask by Sergey </a:t>
            </a:r>
            <a:r>
              <a:rPr lang="en-US" sz="1000" dirty="0" err="1" smtClean="0"/>
              <a:t>Patutin</a:t>
            </a:r>
            <a:endParaRPr lang="en-US" sz="1000" dirty="0" smtClean="0"/>
          </a:p>
          <a:p>
            <a:r>
              <a:rPr lang="en-US" sz="1000" dirty="0" smtClean="0"/>
              <a:t>from </a:t>
            </a:r>
            <a:r>
              <a:rPr lang="en-US" sz="1000" dirty="0"/>
              <a:t>the Noun Project</a:t>
            </a:r>
            <a:endParaRPr lang="en-GB" sz="1000" dirty="0"/>
          </a:p>
        </p:txBody>
      </p:sp>
    </p:spTree>
    <p:extLst>
      <p:ext uri="{BB962C8B-B14F-4D97-AF65-F5344CB8AC3E}">
        <p14:creationId xmlns:p14="http://schemas.microsoft.com/office/powerpoint/2010/main" val="11457143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6" name="TextBox 5"/>
          <p:cNvSpPr txBox="1"/>
          <p:nvPr/>
        </p:nvSpPr>
        <p:spPr>
          <a:xfrm>
            <a:off x="558460" y="475461"/>
            <a:ext cx="8157523" cy="1231106"/>
          </a:xfrm>
          <a:prstGeom prst="rect">
            <a:avLst/>
          </a:prstGeom>
          <a:noFill/>
        </p:spPr>
        <p:txBody>
          <a:bodyPr wrap="square" rtlCol="0">
            <a:spAutoFit/>
          </a:bodyPr>
          <a:lstStyle/>
          <a:p>
            <a:r>
              <a:rPr lang="en-GB" sz="4400" dirty="0" smtClean="0">
                <a:solidFill>
                  <a:schemeClr val="bg1"/>
                </a:solidFill>
              </a:rPr>
              <a:t>Install and try one of these tools:</a:t>
            </a:r>
          </a:p>
          <a:p>
            <a:r>
              <a:rPr lang="en-GB" sz="3000" dirty="0" smtClean="0">
                <a:solidFill>
                  <a:schemeClr val="bg1"/>
                </a:solidFill>
              </a:rPr>
              <a:t>compare it with what you normally use</a:t>
            </a:r>
            <a:endParaRPr lang="en-GB" sz="3000" dirty="0">
              <a:solidFill>
                <a:schemeClr val="bg1"/>
              </a:solidFill>
            </a:endParaRPr>
          </a:p>
        </p:txBody>
      </p:sp>
      <p:pic>
        <p:nvPicPr>
          <p:cNvPr id="2" name="Picture 1"/>
          <p:cNvPicPr>
            <a:picLocks noChangeAspect="1"/>
          </p:cNvPicPr>
          <p:nvPr/>
        </p:nvPicPr>
        <p:blipFill>
          <a:blip r:embed="rId3"/>
          <a:stretch>
            <a:fillRect/>
          </a:stretch>
        </p:blipFill>
        <p:spPr>
          <a:xfrm>
            <a:off x="1275639" y="2304338"/>
            <a:ext cx="2409825" cy="1838325"/>
          </a:xfrm>
          <a:prstGeom prst="rect">
            <a:avLst/>
          </a:prstGeom>
        </p:spPr>
      </p:pic>
      <p:pic>
        <p:nvPicPr>
          <p:cNvPr id="3" name="Picture 2"/>
          <p:cNvPicPr>
            <a:picLocks noChangeAspect="1"/>
          </p:cNvPicPr>
          <p:nvPr/>
        </p:nvPicPr>
        <p:blipFill>
          <a:blip r:embed="rId4"/>
          <a:stretch>
            <a:fillRect/>
          </a:stretch>
        </p:blipFill>
        <p:spPr>
          <a:xfrm>
            <a:off x="5254688" y="2301906"/>
            <a:ext cx="2801942" cy="1835893"/>
          </a:xfrm>
          <a:prstGeom prst="rect">
            <a:avLst/>
          </a:prstGeom>
        </p:spPr>
      </p:pic>
      <p:sp>
        <p:nvSpPr>
          <p:cNvPr id="5" name="TextBox 4"/>
          <p:cNvSpPr txBox="1"/>
          <p:nvPr/>
        </p:nvSpPr>
        <p:spPr>
          <a:xfrm>
            <a:off x="665970" y="4740434"/>
            <a:ext cx="7390660" cy="1231106"/>
          </a:xfrm>
          <a:prstGeom prst="rect">
            <a:avLst/>
          </a:prstGeom>
          <a:noFill/>
        </p:spPr>
        <p:txBody>
          <a:bodyPr wrap="square" rtlCol="0">
            <a:spAutoFit/>
          </a:bodyPr>
          <a:lstStyle/>
          <a:p>
            <a:r>
              <a:rPr lang="en-GB" sz="4400" dirty="0" smtClean="0">
                <a:solidFill>
                  <a:schemeClr val="bg1"/>
                </a:solidFill>
              </a:rPr>
              <a:t>Or 	</a:t>
            </a:r>
            <a:r>
              <a:rPr lang="en-GB" sz="3000" dirty="0" smtClean="0">
                <a:solidFill>
                  <a:schemeClr val="bg1"/>
                </a:solidFill>
              </a:rPr>
              <a:t>clear your browser history and cookies;</a:t>
            </a:r>
          </a:p>
          <a:p>
            <a:r>
              <a:rPr lang="en-GB" sz="3000" dirty="0">
                <a:solidFill>
                  <a:schemeClr val="bg1"/>
                </a:solidFill>
              </a:rPr>
              <a:t>	</a:t>
            </a:r>
            <a:r>
              <a:rPr lang="en-GB" sz="3000" dirty="0" smtClean="0">
                <a:solidFill>
                  <a:schemeClr val="bg1"/>
                </a:solidFill>
              </a:rPr>
              <a:t>try a private browser.</a:t>
            </a:r>
            <a:endParaRPr lang="en-GB" sz="3000" dirty="0">
              <a:solidFill>
                <a:schemeClr val="bg1"/>
              </a:solidFill>
            </a:endParaRPr>
          </a:p>
        </p:txBody>
      </p:sp>
    </p:spTree>
    <p:extLst>
      <p:ext uri="{BB962C8B-B14F-4D97-AF65-F5344CB8AC3E}">
        <p14:creationId xmlns:p14="http://schemas.microsoft.com/office/powerpoint/2010/main" val="102254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724303" y="594830"/>
            <a:ext cx="7858125" cy="1169551"/>
          </a:xfrm>
          <a:prstGeom prst="rect">
            <a:avLst/>
          </a:prstGeom>
          <a:noFill/>
        </p:spPr>
        <p:txBody>
          <a:bodyPr wrap="square" rtlCol="0">
            <a:spAutoFit/>
          </a:bodyPr>
          <a:lstStyle/>
          <a:p>
            <a:pPr algn="ctr"/>
            <a:r>
              <a:rPr lang="en-GB" sz="4000" dirty="0" smtClean="0">
                <a:solidFill>
                  <a:srgbClr val="7030A0"/>
                </a:solidFill>
              </a:rPr>
              <a:t>Secure communications</a:t>
            </a:r>
          </a:p>
          <a:p>
            <a:pPr algn="ctr"/>
            <a:r>
              <a:rPr lang="en-GB" sz="3000" dirty="0" smtClean="0">
                <a:solidFill>
                  <a:srgbClr val="7030A0"/>
                </a:solidFill>
              </a:rPr>
              <a:t>thanks to </a:t>
            </a:r>
            <a:r>
              <a:rPr lang="en-GB" sz="3000" b="1" dirty="0" smtClean="0">
                <a:solidFill>
                  <a:srgbClr val="7030A0"/>
                </a:solidFill>
              </a:rPr>
              <a:t>encryption</a:t>
            </a:r>
            <a:endParaRPr lang="en-GB" sz="3000" dirty="0">
              <a:solidFill>
                <a:srgbClr val="7030A0"/>
              </a:solidFill>
            </a:endParaRPr>
          </a:p>
        </p:txBody>
      </p:sp>
      <p:sp>
        <p:nvSpPr>
          <p:cNvPr id="7" name="TextBox 6"/>
          <p:cNvSpPr txBox="1"/>
          <p:nvPr/>
        </p:nvSpPr>
        <p:spPr>
          <a:xfrm>
            <a:off x="5010219" y="3552814"/>
            <a:ext cx="3190331" cy="2215991"/>
          </a:xfrm>
          <a:prstGeom prst="rect">
            <a:avLst/>
          </a:prstGeom>
          <a:noFill/>
        </p:spPr>
        <p:txBody>
          <a:bodyPr wrap="square" rtlCol="0">
            <a:spAutoFit/>
          </a:bodyPr>
          <a:lstStyle/>
          <a:p>
            <a:pPr marL="285750" indent="-285750">
              <a:buFont typeface="Arial" panose="020B0604020202020204" pitchFamily="34" charset="0"/>
              <a:buChar char="•"/>
            </a:pPr>
            <a:r>
              <a:rPr lang="en-GB" sz="2400" dirty="0" smtClean="0"/>
              <a:t>HTTPS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smtClean="0"/>
              <a:t>Email encryption</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smtClean="0"/>
              <a:t>Messaging services</a:t>
            </a:r>
          </a:p>
          <a:p>
            <a:r>
              <a:rPr lang="en-GB" dirty="0"/>
              <a:t> </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672" y="2177364"/>
            <a:ext cx="3295650" cy="3295650"/>
          </a:xfrm>
          <a:prstGeom prst="rect">
            <a:avLst/>
          </a:prstGeom>
        </p:spPr>
      </p:pic>
    </p:spTree>
    <p:extLst>
      <p:ext uri="{BB962C8B-B14F-4D97-AF65-F5344CB8AC3E}">
        <p14:creationId xmlns:p14="http://schemas.microsoft.com/office/powerpoint/2010/main" val="17354429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11410" y="2711991"/>
            <a:ext cx="6362700" cy="830997"/>
          </a:xfrm>
          <a:prstGeom prst="rect">
            <a:avLst/>
          </a:prstGeom>
          <a:noFill/>
        </p:spPr>
        <p:txBody>
          <a:bodyPr wrap="square" rtlCol="0">
            <a:spAutoFit/>
          </a:bodyPr>
          <a:lstStyle/>
          <a:p>
            <a:r>
              <a:rPr lang="en-GB" sz="4800" dirty="0" smtClean="0">
                <a:solidFill>
                  <a:srgbClr val="7030A0"/>
                </a:solidFill>
              </a:rPr>
              <a:t>For you, what is privacy?</a:t>
            </a:r>
            <a:endParaRPr lang="en-GB" sz="4800" dirty="0">
              <a:solidFill>
                <a:srgbClr val="7030A0"/>
              </a:solidFill>
            </a:endParaRPr>
          </a:p>
        </p:txBody>
      </p:sp>
    </p:spTree>
    <p:extLst>
      <p:ext uri="{BB962C8B-B14F-4D97-AF65-F5344CB8AC3E}">
        <p14:creationId xmlns:p14="http://schemas.microsoft.com/office/powerpoint/2010/main" val="7667931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t="8083"/>
          <a:stretch/>
        </p:blipFill>
        <p:spPr>
          <a:xfrm>
            <a:off x="403463" y="330738"/>
            <a:ext cx="8436649" cy="5933874"/>
          </a:xfrm>
          <a:prstGeom prst="rect">
            <a:avLst/>
          </a:prstGeom>
        </p:spPr>
      </p:pic>
      <p:sp>
        <p:nvSpPr>
          <p:cNvPr id="5" name="TextBox 4"/>
          <p:cNvSpPr txBox="1"/>
          <p:nvPr/>
        </p:nvSpPr>
        <p:spPr>
          <a:xfrm>
            <a:off x="782841" y="6126112"/>
            <a:ext cx="5661498" cy="461665"/>
          </a:xfrm>
          <a:prstGeom prst="rect">
            <a:avLst/>
          </a:prstGeom>
          <a:noFill/>
        </p:spPr>
        <p:txBody>
          <a:bodyPr wrap="square" rtlCol="0">
            <a:spAutoFit/>
          </a:bodyPr>
          <a:lstStyle/>
          <a:p>
            <a:r>
              <a:rPr lang="en-GB" sz="1200" dirty="0"/>
              <a:t>From Electronic Frontier </a:t>
            </a:r>
            <a:r>
              <a:rPr lang="en-GB" sz="1200" dirty="0" smtClean="0"/>
              <a:t>Foundation</a:t>
            </a:r>
          </a:p>
          <a:p>
            <a:r>
              <a:rPr lang="en-GB" sz="1200" dirty="0" smtClean="0">
                <a:hlinkClick r:id="rId4"/>
              </a:rPr>
              <a:t>https</a:t>
            </a:r>
            <a:r>
              <a:rPr lang="en-GB" sz="1200" dirty="0">
                <a:hlinkClick r:id="rId4"/>
              </a:rPr>
              <a:t>://</a:t>
            </a:r>
            <a:r>
              <a:rPr lang="en-GB" sz="1200" dirty="0" smtClean="0">
                <a:hlinkClick r:id="rId4"/>
              </a:rPr>
              <a:t>www.eff.org/pages/tor-and-https</a:t>
            </a:r>
            <a:r>
              <a:rPr lang="en-GB" sz="1200" dirty="0" smtClean="0"/>
              <a:t> (cropped)</a:t>
            </a:r>
            <a:endParaRPr lang="en-GB" sz="1200" dirty="0"/>
          </a:p>
        </p:txBody>
      </p:sp>
      <p:sp>
        <p:nvSpPr>
          <p:cNvPr id="6" name="TextBox 5"/>
          <p:cNvSpPr txBox="1"/>
          <p:nvPr/>
        </p:nvSpPr>
        <p:spPr>
          <a:xfrm>
            <a:off x="4621787" y="6287695"/>
            <a:ext cx="4017523" cy="276999"/>
          </a:xfrm>
          <a:prstGeom prst="rect">
            <a:avLst/>
          </a:prstGeom>
          <a:noFill/>
        </p:spPr>
        <p:txBody>
          <a:bodyPr wrap="square" rtlCol="0">
            <a:spAutoFit/>
          </a:bodyPr>
          <a:lstStyle/>
          <a:p>
            <a:pPr algn="r"/>
            <a:r>
              <a:rPr lang="en-GB" sz="1200" dirty="0" smtClean="0"/>
              <a:t>Used under a </a:t>
            </a:r>
            <a:r>
              <a:rPr lang="en-GB" sz="1200" dirty="0" smtClean="0">
                <a:hlinkClick r:id="rId5"/>
              </a:rPr>
              <a:t>Creative Commons Attribution licence</a:t>
            </a:r>
            <a:endParaRPr lang="en-GB" sz="1200" dirty="0" smtClean="0"/>
          </a:p>
        </p:txBody>
      </p:sp>
    </p:spTree>
    <p:extLst>
      <p:ext uri="{BB962C8B-B14F-4D97-AF65-F5344CB8AC3E}">
        <p14:creationId xmlns:p14="http://schemas.microsoft.com/office/powerpoint/2010/main" val="2605587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6" name="TextBox 5"/>
          <p:cNvSpPr txBox="1"/>
          <p:nvPr/>
        </p:nvSpPr>
        <p:spPr>
          <a:xfrm>
            <a:off x="2260800" y="2469632"/>
            <a:ext cx="4769709" cy="1446550"/>
          </a:xfrm>
          <a:prstGeom prst="rect">
            <a:avLst/>
          </a:prstGeom>
          <a:noFill/>
        </p:spPr>
        <p:txBody>
          <a:bodyPr wrap="square" rtlCol="0">
            <a:spAutoFit/>
          </a:bodyPr>
          <a:lstStyle/>
          <a:p>
            <a:pPr algn="ctr"/>
            <a:r>
              <a:rPr lang="en-GB" sz="4400" dirty="0" smtClean="0">
                <a:solidFill>
                  <a:schemeClr val="bg1"/>
                </a:solidFill>
              </a:rPr>
              <a:t>What can we do for citizens in libraries?</a:t>
            </a:r>
            <a:endParaRPr lang="en-GB" sz="4400" dirty="0">
              <a:solidFill>
                <a:schemeClr val="bg1"/>
              </a:solidFill>
            </a:endParaRPr>
          </a:p>
        </p:txBody>
      </p:sp>
    </p:spTree>
    <p:extLst>
      <p:ext uri="{BB962C8B-B14F-4D97-AF65-F5344CB8AC3E}">
        <p14:creationId xmlns:p14="http://schemas.microsoft.com/office/powerpoint/2010/main" val="37170902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77921"/>
            <a:ext cx="9144000" cy="4224338"/>
          </a:xfrm>
          <a:prstGeom prst="rect">
            <a:avLst/>
          </a:prstGeom>
        </p:spPr>
      </p:pic>
      <p:sp>
        <p:nvSpPr>
          <p:cNvPr id="5" name="TextBox 4"/>
          <p:cNvSpPr txBox="1"/>
          <p:nvPr/>
        </p:nvSpPr>
        <p:spPr>
          <a:xfrm>
            <a:off x="3326859" y="2821021"/>
            <a:ext cx="4280171" cy="769441"/>
          </a:xfrm>
          <a:prstGeom prst="rect">
            <a:avLst/>
          </a:prstGeom>
          <a:noFill/>
        </p:spPr>
        <p:txBody>
          <a:bodyPr wrap="square" rtlCol="0">
            <a:spAutoFit/>
          </a:bodyPr>
          <a:lstStyle/>
          <a:p>
            <a:r>
              <a:rPr lang="en-GB" sz="4400" dirty="0" smtClean="0">
                <a:solidFill>
                  <a:srgbClr val="7030A0"/>
                </a:solidFill>
              </a:rPr>
              <a:t>Transparency</a:t>
            </a:r>
            <a:endParaRPr lang="en-GB" sz="4400" dirty="0">
              <a:solidFill>
                <a:srgbClr val="7030A0"/>
              </a:solidFill>
            </a:endParaRPr>
          </a:p>
        </p:txBody>
      </p:sp>
    </p:spTree>
    <p:extLst>
      <p:ext uri="{BB962C8B-B14F-4D97-AF65-F5344CB8AC3E}">
        <p14:creationId xmlns:p14="http://schemas.microsoft.com/office/powerpoint/2010/main" val="42216897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rotWithShape="1">
          <a:blip r:embed="rId3" cstate="print">
            <a:extLst>
              <a:ext uri="{28A0092B-C50C-407E-A947-70E740481C1C}">
                <a14:useLocalDpi xmlns:a14="http://schemas.microsoft.com/office/drawing/2010/main" val="0"/>
              </a:ext>
            </a:extLst>
          </a:blip>
          <a:srcRect b="11637"/>
          <a:stretch/>
        </p:blipFill>
        <p:spPr>
          <a:xfrm>
            <a:off x="2237362" y="350196"/>
            <a:ext cx="4782104" cy="4952357"/>
          </a:xfrm>
          <a:prstGeom prst="rect">
            <a:avLst/>
          </a:prstGeom>
        </p:spPr>
      </p:pic>
      <p:sp>
        <p:nvSpPr>
          <p:cNvPr id="5" name="TextBox 4"/>
          <p:cNvSpPr txBox="1"/>
          <p:nvPr/>
        </p:nvSpPr>
        <p:spPr>
          <a:xfrm>
            <a:off x="466928" y="5865779"/>
            <a:ext cx="7684851" cy="646331"/>
          </a:xfrm>
          <a:prstGeom prst="rect">
            <a:avLst/>
          </a:prstGeom>
          <a:noFill/>
        </p:spPr>
        <p:txBody>
          <a:bodyPr wrap="square" rtlCol="0">
            <a:spAutoFit/>
          </a:bodyPr>
          <a:lstStyle/>
          <a:p>
            <a:r>
              <a:rPr lang="en-GB" dirty="0" smtClean="0">
                <a:solidFill>
                  <a:srgbClr val="7030A0"/>
                </a:solidFill>
              </a:rPr>
              <a:t>Screenshot from: BIC RFID privacy poster template - </a:t>
            </a:r>
            <a:r>
              <a:rPr lang="en-GB" dirty="0">
                <a:solidFill>
                  <a:srgbClr val="7030A0"/>
                </a:solidFill>
              </a:rPr>
              <a:t>July 2017 http://</a:t>
            </a:r>
            <a:r>
              <a:rPr lang="en-GB" dirty="0" smtClean="0">
                <a:solidFill>
                  <a:srgbClr val="7030A0"/>
                </a:solidFill>
              </a:rPr>
              <a:t>www.bic.org.uk/161/RFID-Privacy-in-Libraries</a:t>
            </a:r>
            <a:endParaRPr lang="en-GB" dirty="0">
              <a:solidFill>
                <a:srgbClr val="7030A0"/>
              </a:solidFill>
            </a:endParaRPr>
          </a:p>
        </p:txBody>
      </p:sp>
    </p:spTree>
    <p:extLst>
      <p:ext uri="{BB962C8B-B14F-4D97-AF65-F5344CB8AC3E}">
        <p14:creationId xmlns:p14="http://schemas.microsoft.com/office/powerpoint/2010/main" val="40523012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t="3655"/>
          <a:stretch/>
        </p:blipFill>
        <p:spPr>
          <a:xfrm>
            <a:off x="0" y="-29183"/>
            <a:ext cx="9144000" cy="6887183"/>
          </a:xfrm>
          <a:prstGeom prst="rect">
            <a:avLst/>
          </a:prstGeom>
        </p:spPr>
      </p:pic>
    </p:spTree>
    <p:extLst>
      <p:ext uri="{BB962C8B-B14F-4D97-AF65-F5344CB8AC3E}">
        <p14:creationId xmlns:p14="http://schemas.microsoft.com/office/powerpoint/2010/main" val="38091999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28676" y="433715"/>
            <a:ext cx="7858125" cy="707886"/>
          </a:xfrm>
          <a:prstGeom prst="rect">
            <a:avLst/>
          </a:prstGeom>
          <a:noFill/>
        </p:spPr>
        <p:txBody>
          <a:bodyPr wrap="square" rtlCol="0">
            <a:spAutoFit/>
          </a:bodyPr>
          <a:lstStyle/>
          <a:p>
            <a:pPr algn="ctr"/>
            <a:r>
              <a:rPr lang="en-GB" sz="4000" dirty="0" smtClean="0">
                <a:solidFill>
                  <a:srgbClr val="7030A0"/>
                </a:solidFill>
              </a:rPr>
              <a:t>Data retention policies</a:t>
            </a:r>
          </a:p>
        </p:txBody>
      </p:sp>
      <p:sp>
        <p:nvSpPr>
          <p:cNvPr id="5" name="TextBox 4"/>
          <p:cNvSpPr txBox="1"/>
          <p:nvPr/>
        </p:nvSpPr>
        <p:spPr>
          <a:xfrm>
            <a:off x="848604" y="1381317"/>
            <a:ext cx="7838197" cy="4893647"/>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t>computer </a:t>
            </a:r>
            <a:r>
              <a:rPr lang="en-US" sz="2400" dirty="0"/>
              <a:t>usage </a:t>
            </a:r>
            <a:r>
              <a:rPr lang="en-US" sz="2400" dirty="0" smtClean="0"/>
              <a:t>logs</a:t>
            </a:r>
          </a:p>
          <a:p>
            <a:pPr marL="342900" indent="-342900">
              <a:buFont typeface="Arial" panose="020B0604020202020204" pitchFamily="34" charset="0"/>
              <a:buChar char="•"/>
            </a:pPr>
            <a:r>
              <a:rPr lang="en-US" sz="2400" dirty="0" smtClean="0"/>
              <a:t>Internet </a:t>
            </a:r>
            <a:r>
              <a:rPr lang="en-US" sz="2400" dirty="0"/>
              <a:t>browsing history on public </a:t>
            </a:r>
            <a:r>
              <a:rPr lang="en-US" sz="2400" dirty="0" smtClean="0"/>
              <a:t>computers;</a:t>
            </a:r>
          </a:p>
          <a:p>
            <a:pPr marL="342900" indent="-342900">
              <a:buFont typeface="Arial" panose="020B0604020202020204" pitchFamily="34" charset="0"/>
              <a:buChar char="•"/>
            </a:pPr>
            <a:r>
              <a:rPr lang="en-US" sz="2400" dirty="0" smtClean="0"/>
              <a:t>files </a:t>
            </a:r>
            <a:r>
              <a:rPr lang="en-US" sz="2400" dirty="0"/>
              <a:t>and other traces left by citizens on public </a:t>
            </a:r>
            <a:r>
              <a:rPr lang="en-US" sz="2400" dirty="0" smtClean="0"/>
              <a:t>computers;</a:t>
            </a:r>
          </a:p>
          <a:p>
            <a:pPr marL="342900" indent="-342900">
              <a:buFont typeface="Arial" panose="020B0604020202020204" pitchFamily="34" charset="0"/>
              <a:buChar char="•"/>
            </a:pPr>
            <a:r>
              <a:rPr lang="en-US" sz="2400" dirty="0" smtClean="0"/>
              <a:t>Wi-Fi </a:t>
            </a:r>
            <a:r>
              <a:rPr lang="en-US" sz="2400" dirty="0"/>
              <a:t>usage logs; </a:t>
            </a:r>
            <a:endParaRPr lang="en-US" sz="2400" dirty="0" smtClean="0"/>
          </a:p>
          <a:p>
            <a:pPr marL="342900" indent="-342900">
              <a:buFont typeface="Arial" panose="020B0604020202020204" pitchFamily="34" charset="0"/>
              <a:buChar char="•"/>
            </a:pPr>
            <a:r>
              <a:rPr lang="en-US" sz="2400" dirty="0" smtClean="0"/>
              <a:t>library </a:t>
            </a:r>
            <a:r>
              <a:rPr lang="en-US" sz="2400" dirty="0"/>
              <a:t>members’ borrowing </a:t>
            </a:r>
            <a:r>
              <a:rPr lang="en-US" sz="2400" dirty="0" smtClean="0"/>
              <a:t>history;</a:t>
            </a:r>
          </a:p>
          <a:p>
            <a:pPr marL="342900" indent="-342900">
              <a:buFont typeface="Arial" panose="020B0604020202020204" pitchFamily="34" charset="0"/>
              <a:buChar char="•"/>
            </a:pPr>
            <a:r>
              <a:rPr lang="en-US" sz="2400" dirty="0" smtClean="0"/>
              <a:t>library </a:t>
            </a:r>
            <a:r>
              <a:rPr lang="en-US" sz="2400" dirty="0"/>
              <a:t>members’ reservation </a:t>
            </a:r>
            <a:r>
              <a:rPr lang="en-US" sz="2400" dirty="0" smtClean="0"/>
              <a:t>history;</a:t>
            </a:r>
          </a:p>
          <a:p>
            <a:pPr marL="342900" indent="-342900">
              <a:buFont typeface="Arial" panose="020B0604020202020204" pitchFamily="34" charset="0"/>
              <a:buChar char="•"/>
            </a:pPr>
            <a:r>
              <a:rPr lang="en-US" sz="2400" dirty="0" smtClean="0"/>
              <a:t>library </a:t>
            </a:r>
            <a:r>
              <a:rPr lang="en-US" sz="2400" dirty="0"/>
              <a:t>members’ payments </a:t>
            </a:r>
            <a:r>
              <a:rPr lang="en-US" sz="2400" dirty="0" smtClean="0"/>
              <a:t>history;</a:t>
            </a:r>
          </a:p>
          <a:p>
            <a:pPr marL="342900" indent="-342900">
              <a:buFont typeface="Arial" panose="020B0604020202020204" pitchFamily="34" charset="0"/>
              <a:buChar char="•"/>
            </a:pPr>
            <a:r>
              <a:rPr lang="en-US" sz="2400" dirty="0" smtClean="0"/>
              <a:t>former </a:t>
            </a:r>
            <a:r>
              <a:rPr lang="en-US" sz="2400" dirty="0"/>
              <a:t>library members’ </a:t>
            </a:r>
            <a:r>
              <a:rPr lang="en-US" sz="2400" dirty="0" smtClean="0"/>
              <a:t>details;</a:t>
            </a:r>
          </a:p>
          <a:p>
            <a:pPr marL="342900" indent="-342900">
              <a:buFont typeface="Arial" panose="020B0604020202020204" pitchFamily="34" charset="0"/>
              <a:buChar char="•"/>
            </a:pPr>
            <a:r>
              <a:rPr lang="en-US" sz="2400" dirty="0" smtClean="0"/>
              <a:t>online </a:t>
            </a:r>
            <a:r>
              <a:rPr lang="en-US" sz="2400" dirty="0"/>
              <a:t>catalogue / online library account usage </a:t>
            </a:r>
            <a:r>
              <a:rPr lang="en-US" sz="2400" dirty="0" smtClean="0"/>
              <a:t>logs;</a:t>
            </a:r>
          </a:p>
          <a:p>
            <a:pPr marL="342900" indent="-342900">
              <a:buFont typeface="Arial" panose="020B0604020202020204" pitchFamily="34" charset="0"/>
              <a:buChar char="•"/>
            </a:pPr>
            <a:r>
              <a:rPr lang="en-US" sz="2400" dirty="0" smtClean="0"/>
              <a:t>website analytics;</a:t>
            </a:r>
          </a:p>
          <a:p>
            <a:pPr marL="342900" indent="-342900">
              <a:buFont typeface="Arial" panose="020B0604020202020204" pitchFamily="34" charset="0"/>
              <a:buChar char="•"/>
            </a:pPr>
            <a:r>
              <a:rPr lang="en-US" sz="2400" dirty="0" smtClean="0"/>
              <a:t>events </a:t>
            </a:r>
            <a:r>
              <a:rPr lang="en-US" sz="2400" dirty="0"/>
              <a:t>attendees list and personal registration </a:t>
            </a:r>
            <a:r>
              <a:rPr lang="en-US" sz="2400" dirty="0" smtClean="0"/>
              <a:t>details;</a:t>
            </a:r>
          </a:p>
          <a:p>
            <a:pPr marL="342900" indent="-342900">
              <a:buFont typeface="Arial" panose="020B0604020202020204" pitchFamily="34" charset="0"/>
              <a:buChar char="•"/>
            </a:pPr>
            <a:r>
              <a:rPr lang="en-US" sz="2400" dirty="0" smtClean="0"/>
              <a:t>CCTV logs;</a:t>
            </a:r>
          </a:p>
          <a:p>
            <a:pPr marL="342900" indent="-342900">
              <a:buFont typeface="Arial" panose="020B0604020202020204" pitchFamily="34" charset="0"/>
              <a:buChar char="•"/>
            </a:pPr>
            <a:r>
              <a:rPr lang="en-US" sz="2400" dirty="0" smtClean="0"/>
              <a:t>back-up </a:t>
            </a:r>
            <a:r>
              <a:rPr lang="en-US" sz="2400" dirty="0"/>
              <a:t>databases and server logs</a:t>
            </a:r>
            <a:r>
              <a:rPr lang="en-US" sz="2400" dirty="0" smtClean="0"/>
              <a:t>.</a:t>
            </a:r>
            <a:endParaRPr lang="en-US" sz="2400" dirty="0"/>
          </a:p>
        </p:txBody>
      </p:sp>
    </p:spTree>
    <p:extLst>
      <p:ext uri="{BB962C8B-B14F-4D97-AF65-F5344CB8AC3E}">
        <p14:creationId xmlns:p14="http://schemas.microsoft.com/office/powerpoint/2010/main" val="36558199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18793" y="308877"/>
            <a:ext cx="7326006" cy="1323439"/>
          </a:xfrm>
          <a:prstGeom prst="rect">
            <a:avLst/>
          </a:prstGeom>
          <a:noFill/>
        </p:spPr>
        <p:txBody>
          <a:bodyPr wrap="square" rtlCol="0">
            <a:spAutoFit/>
          </a:bodyPr>
          <a:lstStyle/>
          <a:p>
            <a:r>
              <a:rPr lang="en-GB" sz="4000" dirty="0" smtClean="0">
                <a:solidFill>
                  <a:srgbClr val="7030A0"/>
                </a:solidFill>
              </a:rPr>
              <a:t>Threat modelling</a:t>
            </a:r>
          </a:p>
          <a:p>
            <a:pPr algn="r"/>
            <a:r>
              <a:rPr lang="en-GB" sz="4000" dirty="0" smtClean="0">
                <a:solidFill>
                  <a:srgbClr val="7030A0"/>
                </a:solidFill>
              </a:rPr>
              <a:t>in the library</a:t>
            </a:r>
            <a:endParaRPr lang="en-GB" sz="4000" dirty="0">
              <a:solidFill>
                <a:srgbClr val="7030A0"/>
              </a:solidFill>
            </a:endParaRPr>
          </a:p>
        </p:txBody>
      </p:sp>
      <p:sp>
        <p:nvSpPr>
          <p:cNvPr id="7" name="TextBox 6"/>
          <p:cNvSpPr txBox="1"/>
          <p:nvPr/>
        </p:nvSpPr>
        <p:spPr>
          <a:xfrm>
            <a:off x="738223" y="1632316"/>
            <a:ext cx="7958305" cy="4847481"/>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GB" sz="2400" dirty="0"/>
              <a:t>What information / data do you want to protect?</a:t>
            </a:r>
          </a:p>
          <a:p>
            <a:pPr lvl="2">
              <a:spcAft>
                <a:spcPts val="600"/>
              </a:spcAft>
            </a:pPr>
            <a:r>
              <a:rPr lang="en-GB" sz="2400" dirty="0" smtClean="0">
                <a:solidFill>
                  <a:schemeClr val="bg1">
                    <a:lumMod val="50000"/>
                  </a:schemeClr>
                </a:solidFill>
              </a:rPr>
              <a:t>Members’ personal info in the LMS and the OPAC</a:t>
            </a:r>
            <a:endParaRPr lang="en-GB" sz="2400" dirty="0">
              <a:solidFill>
                <a:schemeClr val="bg1">
                  <a:lumMod val="50000"/>
                </a:schemeClr>
              </a:solidFill>
            </a:endParaRPr>
          </a:p>
          <a:p>
            <a:pPr marL="285750" indent="-285750">
              <a:spcAft>
                <a:spcPts val="600"/>
              </a:spcAft>
              <a:buFont typeface="Arial" panose="020B0604020202020204" pitchFamily="34" charset="0"/>
              <a:buChar char="•"/>
            </a:pPr>
            <a:r>
              <a:rPr lang="en-GB" sz="2400" dirty="0"/>
              <a:t>Who do you want to protect it from?</a:t>
            </a:r>
          </a:p>
          <a:p>
            <a:pPr lvl="2">
              <a:spcAft>
                <a:spcPts val="600"/>
              </a:spcAft>
            </a:pPr>
            <a:r>
              <a:rPr lang="en-GB" sz="2400" dirty="0" smtClean="0">
                <a:solidFill>
                  <a:schemeClr val="bg1">
                    <a:lumMod val="50000"/>
                  </a:schemeClr>
                </a:solidFill>
              </a:rPr>
              <a:t>Malicious individuals; commercial interests</a:t>
            </a:r>
          </a:p>
          <a:p>
            <a:pPr marL="285750" indent="-285750">
              <a:spcAft>
                <a:spcPts val="600"/>
              </a:spcAft>
              <a:buFont typeface="Arial" panose="020B0604020202020204" pitchFamily="34" charset="0"/>
              <a:buChar char="•"/>
            </a:pPr>
            <a:r>
              <a:rPr lang="en-GB" sz="2400" dirty="0" smtClean="0"/>
              <a:t>How </a:t>
            </a:r>
            <a:r>
              <a:rPr lang="en-GB" sz="2400" dirty="0"/>
              <a:t>likely is it that you will need to protect it?</a:t>
            </a:r>
          </a:p>
          <a:p>
            <a:pPr lvl="2">
              <a:spcAft>
                <a:spcPts val="600"/>
              </a:spcAft>
            </a:pPr>
            <a:r>
              <a:rPr lang="en-GB" sz="2400" dirty="0" smtClean="0">
                <a:solidFill>
                  <a:schemeClr val="bg1">
                    <a:lumMod val="50000"/>
                  </a:schemeClr>
                </a:solidFill>
              </a:rPr>
              <a:t>Quite likely</a:t>
            </a:r>
            <a:endParaRPr lang="en-GB" sz="2400" dirty="0">
              <a:solidFill>
                <a:schemeClr val="bg1">
                  <a:lumMod val="50000"/>
                </a:schemeClr>
              </a:solidFill>
            </a:endParaRPr>
          </a:p>
          <a:p>
            <a:pPr marL="285750" indent="-285750">
              <a:spcAft>
                <a:spcPts val="600"/>
              </a:spcAft>
              <a:buFont typeface="Arial" panose="020B0604020202020204" pitchFamily="34" charset="0"/>
              <a:buChar char="•"/>
            </a:pPr>
            <a:r>
              <a:rPr lang="en-GB" sz="2400" dirty="0"/>
              <a:t>How bad are the consequences if you fail?</a:t>
            </a:r>
          </a:p>
          <a:p>
            <a:pPr lvl="2">
              <a:spcAft>
                <a:spcPts val="600"/>
              </a:spcAft>
            </a:pPr>
            <a:r>
              <a:rPr lang="en-GB" sz="2400" dirty="0" smtClean="0">
                <a:solidFill>
                  <a:schemeClr val="bg1">
                    <a:lumMod val="50000"/>
                  </a:schemeClr>
                </a:solidFill>
              </a:rPr>
              <a:t>Breach of legal duties = big fine, reputational damage</a:t>
            </a:r>
            <a:endParaRPr lang="en-GB" sz="2400" dirty="0">
              <a:solidFill>
                <a:schemeClr val="bg1">
                  <a:lumMod val="50000"/>
                </a:schemeClr>
              </a:solidFill>
            </a:endParaRPr>
          </a:p>
          <a:p>
            <a:pPr marL="285750" indent="-285750">
              <a:spcAft>
                <a:spcPts val="600"/>
              </a:spcAft>
              <a:buFont typeface="Arial" panose="020B0604020202020204" pitchFamily="34" charset="0"/>
              <a:buChar char="•"/>
            </a:pPr>
            <a:r>
              <a:rPr lang="en-GB" sz="2400" dirty="0"/>
              <a:t>How much trouble are you willing to go through in order to try to prevent those?</a:t>
            </a:r>
          </a:p>
          <a:p>
            <a:r>
              <a:rPr lang="en-GB" dirty="0"/>
              <a:t> </a:t>
            </a:r>
            <a:r>
              <a:rPr lang="en-GB" dirty="0" smtClean="0"/>
              <a:t>	</a:t>
            </a:r>
            <a:r>
              <a:rPr lang="en-GB" sz="2400" dirty="0" smtClean="0">
                <a:solidFill>
                  <a:schemeClr val="bg1">
                    <a:lumMod val="50000"/>
                  </a:schemeClr>
                </a:solidFill>
              </a:rPr>
              <a:t>Quite a bit, actually</a:t>
            </a:r>
            <a:endParaRPr lang="en-GB" sz="2400" dirty="0">
              <a:solidFill>
                <a:schemeClr val="bg1">
                  <a:lumMod val="50000"/>
                </a:schemeClr>
              </a:solidFill>
            </a:endParaRPr>
          </a:p>
        </p:txBody>
      </p:sp>
    </p:spTree>
    <p:extLst>
      <p:ext uri="{BB962C8B-B14F-4D97-AF65-F5344CB8AC3E}">
        <p14:creationId xmlns:p14="http://schemas.microsoft.com/office/powerpoint/2010/main" val="30060896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21198" r="2508" b="14442"/>
          <a:stretch/>
        </p:blipFill>
        <p:spPr>
          <a:xfrm>
            <a:off x="9728" y="1"/>
            <a:ext cx="9173184" cy="6858000"/>
          </a:xfrm>
        </p:spPr>
      </p:pic>
    </p:spTree>
    <p:extLst>
      <p:ext uri="{BB962C8B-B14F-4D97-AF65-F5344CB8AC3E}">
        <p14:creationId xmlns:p14="http://schemas.microsoft.com/office/powerpoint/2010/main" val="10147177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83660" y="442692"/>
            <a:ext cx="8171235" cy="5724644"/>
          </a:xfrm>
          <a:prstGeom prst="rect">
            <a:avLst/>
          </a:prstGeom>
          <a:noFill/>
        </p:spPr>
        <p:txBody>
          <a:bodyPr wrap="square" rtlCol="0">
            <a:spAutoFit/>
          </a:bodyPr>
          <a:lstStyle/>
          <a:p>
            <a:pPr>
              <a:spcAft>
                <a:spcPts val="600"/>
              </a:spcAft>
            </a:pPr>
            <a:r>
              <a:rPr lang="en-US" sz="2400" dirty="0" smtClean="0"/>
              <a:t>“1</a:t>
            </a:r>
            <a:r>
              <a:rPr lang="en-US" sz="2400" dirty="0"/>
              <a:t>. </a:t>
            </a:r>
            <a:r>
              <a:rPr lang="en-US" sz="2400" dirty="0" smtClean="0">
                <a:solidFill>
                  <a:srgbClr val="7030A0"/>
                </a:solidFill>
              </a:rPr>
              <a:t>Data </a:t>
            </a:r>
            <a:r>
              <a:rPr lang="en-US" sz="2400" dirty="0">
                <a:solidFill>
                  <a:srgbClr val="7030A0"/>
                </a:solidFill>
              </a:rPr>
              <a:t>breach policy</a:t>
            </a:r>
            <a:r>
              <a:rPr lang="en-US" sz="2400" dirty="0"/>
              <a:t>: is there a formal process in place to report data breaches if / when they occur? </a:t>
            </a:r>
          </a:p>
          <a:p>
            <a:pPr>
              <a:spcAft>
                <a:spcPts val="600"/>
              </a:spcAft>
            </a:pPr>
            <a:r>
              <a:rPr lang="en-US" sz="2400" dirty="0"/>
              <a:t>2. </a:t>
            </a:r>
            <a:r>
              <a:rPr lang="en-US" sz="2400" dirty="0">
                <a:solidFill>
                  <a:srgbClr val="7030A0"/>
                </a:solidFill>
              </a:rPr>
              <a:t>Data encryption</a:t>
            </a:r>
            <a:r>
              <a:rPr lang="en-US" sz="2400" dirty="0"/>
              <a:t>: if patron data is stored by the vendor, is it encrypted? </a:t>
            </a:r>
          </a:p>
          <a:p>
            <a:pPr>
              <a:spcAft>
                <a:spcPts val="600"/>
              </a:spcAft>
            </a:pPr>
            <a:r>
              <a:rPr lang="en-US" sz="2400" dirty="0"/>
              <a:t>3. </a:t>
            </a:r>
            <a:r>
              <a:rPr lang="en-US" sz="2400" dirty="0">
                <a:solidFill>
                  <a:srgbClr val="7030A0"/>
                </a:solidFill>
              </a:rPr>
              <a:t>Data retention</a:t>
            </a:r>
            <a:r>
              <a:rPr lang="en-US" sz="2400" dirty="0"/>
              <a:t>: does the vendor purge patron search history records on a regular basis? </a:t>
            </a:r>
          </a:p>
          <a:p>
            <a:pPr>
              <a:spcAft>
                <a:spcPts val="600"/>
              </a:spcAft>
            </a:pPr>
            <a:r>
              <a:rPr lang="en-US" sz="2400" dirty="0"/>
              <a:t>4. </a:t>
            </a:r>
            <a:r>
              <a:rPr lang="en-US" sz="2400" dirty="0">
                <a:solidFill>
                  <a:srgbClr val="7030A0"/>
                </a:solidFill>
              </a:rPr>
              <a:t>TOS </a:t>
            </a:r>
            <a:r>
              <a:rPr lang="en-US" sz="2400" dirty="0" smtClean="0">
                <a:solidFill>
                  <a:srgbClr val="7030A0"/>
                </a:solidFill>
              </a:rPr>
              <a:t>“</a:t>
            </a:r>
            <a:r>
              <a:rPr lang="en-US" sz="2400" dirty="0">
                <a:solidFill>
                  <a:srgbClr val="7030A0"/>
                </a:solidFill>
              </a:rPr>
              <a:t>ease of use”</a:t>
            </a:r>
            <a:r>
              <a:rPr lang="en-US" sz="2400" dirty="0"/>
              <a:t>:</a:t>
            </a:r>
            <a:r>
              <a:rPr lang="en-US" sz="2400" dirty="0">
                <a:solidFill>
                  <a:srgbClr val="7030A0"/>
                </a:solidFill>
              </a:rPr>
              <a:t> </a:t>
            </a:r>
            <a:r>
              <a:rPr lang="en-US" sz="2400" dirty="0"/>
              <a:t>can the average patron read and fully understand the vendor’s terms of use policy? </a:t>
            </a:r>
          </a:p>
          <a:p>
            <a:pPr>
              <a:spcAft>
                <a:spcPts val="600"/>
              </a:spcAft>
            </a:pPr>
            <a:r>
              <a:rPr lang="en-US" sz="2400" dirty="0"/>
              <a:t>5. </a:t>
            </a:r>
            <a:r>
              <a:rPr lang="en-US" sz="2400" dirty="0">
                <a:solidFill>
                  <a:srgbClr val="7030A0"/>
                </a:solidFill>
              </a:rPr>
              <a:t>Patron privacy</a:t>
            </a:r>
            <a:r>
              <a:rPr lang="en-US" sz="2400" dirty="0"/>
              <a:t>: does the vendor use Google Analytics or other tracking software to monitor users? </a:t>
            </a:r>
          </a:p>
          <a:p>
            <a:pPr>
              <a:spcAft>
                <a:spcPts val="600"/>
              </a:spcAft>
            </a:pPr>
            <a:r>
              <a:rPr lang="en-US" sz="2400" dirty="0"/>
              <a:t>6. </a:t>
            </a:r>
            <a:r>
              <a:rPr lang="en-US" sz="2400" dirty="0">
                <a:solidFill>
                  <a:srgbClr val="7030A0"/>
                </a:solidFill>
              </a:rPr>
              <a:t>Secure connections</a:t>
            </a:r>
            <a:r>
              <a:rPr lang="en-US" sz="2400" dirty="0"/>
              <a:t>: does the vendor’s website enforce secure connections only? (HTTPS or better?) </a:t>
            </a:r>
          </a:p>
          <a:p>
            <a:pPr>
              <a:spcAft>
                <a:spcPts val="600"/>
              </a:spcAft>
            </a:pPr>
            <a:r>
              <a:rPr lang="en-US" sz="2400" dirty="0"/>
              <a:t>7. </a:t>
            </a:r>
            <a:r>
              <a:rPr lang="en-US" sz="2400" dirty="0">
                <a:solidFill>
                  <a:srgbClr val="7030A0"/>
                </a:solidFill>
              </a:rPr>
              <a:t>Advertising networks</a:t>
            </a:r>
            <a:r>
              <a:rPr lang="en-US" sz="2400" dirty="0"/>
              <a:t>: does the vendor’s website participate in ad networks</a:t>
            </a:r>
            <a:r>
              <a:rPr lang="en-US" sz="2400" dirty="0" smtClean="0"/>
              <a:t>?”</a:t>
            </a:r>
            <a:endParaRPr lang="en-US" sz="2400" dirty="0"/>
          </a:p>
        </p:txBody>
      </p:sp>
      <p:sp>
        <p:nvSpPr>
          <p:cNvPr id="2" name="TextBox 1"/>
          <p:cNvSpPr txBox="1"/>
          <p:nvPr/>
        </p:nvSpPr>
        <p:spPr>
          <a:xfrm>
            <a:off x="583659" y="6167336"/>
            <a:ext cx="8171235" cy="461665"/>
          </a:xfrm>
          <a:prstGeom prst="rect">
            <a:avLst/>
          </a:prstGeom>
          <a:noFill/>
        </p:spPr>
        <p:txBody>
          <a:bodyPr wrap="square" rtlCol="0">
            <a:spAutoFit/>
          </a:bodyPr>
          <a:lstStyle/>
          <a:p>
            <a:r>
              <a:rPr lang="en-GB" sz="1200" i="1" dirty="0"/>
              <a:t>Measuring library vendor cyber security: seven easy questions every librarian can ask</a:t>
            </a:r>
            <a:r>
              <a:rPr lang="en-GB" sz="1200" dirty="0"/>
              <a:t> </a:t>
            </a:r>
            <a:r>
              <a:rPr lang="en-GB" sz="1200" dirty="0" smtClean="0"/>
              <a:t>by Alex </a:t>
            </a:r>
            <a:r>
              <a:rPr lang="en-GB" sz="1200" dirty="0"/>
              <a:t>Caro and Chris </a:t>
            </a:r>
            <a:r>
              <a:rPr lang="en-GB" sz="1200" dirty="0" err="1" smtClean="0"/>
              <a:t>Markman</a:t>
            </a:r>
            <a:r>
              <a:rPr lang="en-GB" sz="1200" dirty="0" smtClean="0"/>
              <a:t>. Published in Code{4}lib </a:t>
            </a:r>
            <a:r>
              <a:rPr lang="en-GB" sz="1200" dirty="0"/>
              <a:t>Journal, </a:t>
            </a:r>
            <a:r>
              <a:rPr lang="en-GB" sz="1200" dirty="0" smtClean="0"/>
              <a:t>2016 </a:t>
            </a:r>
            <a:r>
              <a:rPr lang="en-US" sz="1200" dirty="0">
                <a:hlinkClick r:id="rId3"/>
              </a:rPr>
              <a:t>http://</a:t>
            </a:r>
            <a:r>
              <a:rPr lang="en-US" sz="1200" dirty="0" smtClean="0">
                <a:hlinkClick r:id="rId3"/>
              </a:rPr>
              <a:t>journal.code4lib.org/articles/11413</a:t>
            </a:r>
            <a:r>
              <a:rPr lang="en-US" sz="1200" dirty="0" smtClean="0"/>
              <a:t> </a:t>
            </a:r>
            <a:r>
              <a:rPr lang="en-GB" sz="1200" dirty="0" smtClean="0"/>
              <a:t>under a </a:t>
            </a:r>
            <a:r>
              <a:rPr lang="en-GB" sz="1200" dirty="0" smtClean="0">
                <a:hlinkClick r:id="rId4"/>
              </a:rPr>
              <a:t>Creative Commons Attribution</a:t>
            </a:r>
            <a:r>
              <a:rPr lang="en-GB" sz="1200" dirty="0" smtClean="0"/>
              <a:t> licence.</a:t>
            </a:r>
            <a:endParaRPr lang="en-GB" sz="1200" dirty="0"/>
          </a:p>
        </p:txBody>
      </p:sp>
    </p:spTree>
    <p:extLst>
      <p:ext uri="{BB962C8B-B14F-4D97-AF65-F5344CB8AC3E}">
        <p14:creationId xmlns:p14="http://schemas.microsoft.com/office/powerpoint/2010/main" val="39862723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r="20519" b="20406"/>
          <a:stretch/>
        </p:blipFill>
        <p:spPr>
          <a:xfrm>
            <a:off x="-1" y="0"/>
            <a:ext cx="9144001" cy="6867728"/>
          </a:xfrm>
          <a:prstGeom prst="rect">
            <a:avLst/>
          </a:prstGeom>
        </p:spPr>
      </p:pic>
      <p:sp>
        <p:nvSpPr>
          <p:cNvPr id="3" name="TextBox 2"/>
          <p:cNvSpPr txBox="1"/>
          <p:nvPr/>
        </p:nvSpPr>
        <p:spPr>
          <a:xfrm>
            <a:off x="4396902" y="6284068"/>
            <a:ext cx="4649821" cy="400110"/>
          </a:xfrm>
          <a:prstGeom prst="rect">
            <a:avLst/>
          </a:prstGeom>
          <a:noFill/>
        </p:spPr>
        <p:txBody>
          <a:bodyPr wrap="square" rtlCol="0">
            <a:spAutoFit/>
          </a:bodyPr>
          <a:lstStyle/>
          <a:p>
            <a:r>
              <a:rPr lang="en-GB" sz="1000" i="1" dirty="0" smtClean="0">
                <a:solidFill>
                  <a:schemeClr val="bg1"/>
                </a:solidFill>
              </a:rPr>
              <a:t>City Library (5 January 2017) – level 4 </a:t>
            </a:r>
            <a:r>
              <a:rPr lang="en-GB" sz="1000" dirty="0" smtClean="0">
                <a:solidFill>
                  <a:schemeClr val="bg1"/>
                </a:solidFill>
              </a:rPr>
              <a:t>[cropped] by Newcastle Libraries (Source: </a:t>
            </a:r>
            <a:r>
              <a:rPr lang="en-GB" sz="1000" dirty="0" smtClean="0">
                <a:solidFill>
                  <a:schemeClr val="bg1"/>
                </a:solidFill>
                <a:hlinkClick r:id="rId4"/>
              </a:rPr>
              <a:t>Flickr</a:t>
            </a:r>
            <a:r>
              <a:rPr lang="en-GB" sz="1000" dirty="0" smtClean="0">
                <a:solidFill>
                  <a:schemeClr val="bg1"/>
                </a:solidFill>
              </a:rPr>
              <a:t>)</a:t>
            </a:r>
          </a:p>
          <a:p>
            <a:r>
              <a:rPr lang="en-GB" sz="1000" dirty="0" smtClean="0">
                <a:solidFill>
                  <a:schemeClr val="bg1"/>
                </a:solidFill>
              </a:rPr>
              <a:t>Used under Creative Commons Attribution licence (</a:t>
            </a:r>
            <a:r>
              <a:rPr lang="en-GB" sz="1000" dirty="0" smtClean="0">
                <a:solidFill>
                  <a:schemeClr val="bg1"/>
                </a:solidFill>
                <a:hlinkClick r:id="rId5"/>
              </a:rPr>
              <a:t>CC BY 2.0</a:t>
            </a:r>
            <a:r>
              <a:rPr lang="en-GB" sz="1000" dirty="0" smtClean="0">
                <a:solidFill>
                  <a:schemeClr val="bg1"/>
                </a:solidFill>
              </a:rPr>
              <a:t>)</a:t>
            </a:r>
            <a:endParaRPr lang="en-GB" sz="1000" dirty="0">
              <a:solidFill>
                <a:schemeClr val="bg1"/>
              </a:solidFill>
            </a:endParaRPr>
          </a:p>
        </p:txBody>
      </p:sp>
    </p:spTree>
    <p:extLst>
      <p:ext uri="{BB962C8B-B14F-4D97-AF65-F5344CB8AC3E}">
        <p14:creationId xmlns:p14="http://schemas.microsoft.com/office/powerpoint/2010/main" val="289822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6" name="TextBox 5"/>
          <p:cNvSpPr txBox="1"/>
          <p:nvPr/>
        </p:nvSpPr>
        <p:spPr>
          <a:xfrm>
            <a:off x="813001" y="864569"/>
            <a:ext cx="3720900" cy="769441"/>
          </a:xfrm>
          <a:prstGeom prst="rect">
            <a:avLst/>
          </a:prstGeom>
          <a:noFill/>
        </p:spPr>
        <p:txBody>
          <a:bodyPr wrap="square" rtlCol="0">
            <a:spAutoFit/>
          </a:bodyPr>
          <a:lstStyle/>
          <a:p>
            <a:pPr algn="ctr"/>
            <a:r>
              <a:rPr lang="en-GB" sz="4400" i="1" dirty="0" smtClean="0">
                <a:solidFill>
                  <a:prstClr val="white"/>
                </a:solidFill>
              </a:rPr>
              <a:t>privacy [noun]</a:t>
            </a:r>
            <a:endParaRPr lang="en-GB" sz="4400" i="1" dirty="0">
              <a:solidFill>
                <a:prstClr val="white"/>
              </a:solidFill>
            </a:endParaRPr>
          </a:p>
        </p:txBody>
      </p:sp>
      <p:sp>
        <p:nvSpPr>
          <p:cNvPr id="2" name="TextBox 1"/>
          <p:cNvSpPr txBox="1"/>
          <p:nvPr/>
        </p:nvSpPr>
        <p:spPr>
          <a:xfrm>
            <a:off x="2124075" y="1724025"/>
            <a:ext cx="6257925" cy="3416320"/>
          </a:xfrm>
          <a:prstGeom prst="rect">
            <a:avLst/>
          </a:prstGeom>
          <a:noFill/>
        </p:spPr>
        <p:txBody>
          <a:bodyPr wrap="square" rtlCol="0">
            <a:spAutoFit/>
          </a:bodyPr>
          <a:lstStyle/>
          <a:p>
            <a:r>
              <a:rPr lang="en-US" sz="3600" b="1" dirty="0" smtClean="0">
                <a:solidFill>
                  <a:schemeClr val="bg1"/>
                </a:solidFill>
              </a:rPr>
              <a:t>1 </a:t>
            </a:r>
            <a:r>
              <a:rPr lang="en-US" sz="3600" dirty="0" smtClean="0">
                <a:solidFill>
                  <a:schemeClr val="bg1"/>
                </a:solidFill>
              </a:rPr>
              <a:t>A </a:t>
            </a:r>
            <a:r>
              <a:rPr lang="en-US" sz="3600" dirty="0">
                <a:solidFill>
                  <a:schemeClr val="bg1"/>
                </a:solidFill>
              </a:rPr>
              <a:t>state in which one is not observed or disturbed by other </a:t>
            </a:r>
            <a:r>
              <a:rPr lang="en-US" sz="3600" dirty="0" smtClean="0">
                <a:solidFill>
                  <a:schemeClr val="bg1"/>
                </a:solidFill>
              </a:rPr>
              <a:t>people</a:t>
            </a:r>
          </a:p>
          <a:p>
            <a:endParaRPr lang="en-US" sz="3600" dirty="0">
              <a:solidFill>
                <a:schemeClr val="bg1"/>
              </a:solidFill>
            </a:endParaRPr>
          </a:p>
          <a:p>
            <a:r>
              <a:rPr lang="en-US" sz="3600" b="1" dirty="0" smtClean="0">
                <a:solidFill>
                  <a:schemeClr val="bg1"/>
                </a:solidFill>
              </a:rPr>
              <a:t>1.1 </a:t>
            </a:r>
            <a:r>
              <a:rPr lang="en-US" sz="3600" dirty="0" smtClean="0">
                <a:solidFill>
                  <a:schemeClr val="bg1"/>
                </a:solidFill>
              </a:rPr>
              <a:t>The </a:t>
            </a:r>
            <a:r>
              <a:rPr lang="en-US" sz="3600" dirty="0">
                <a:solidFill>
                  <a:schemeClr val="bg1"/>
                </a:solidFill>
              </a:rPr>
              <a:t>state of being free from public attention</a:t>
            </a:r>
            <a:endParaRPr lang="en-GB" sz="3600" dirty="0">
              <a:solidFill>
                <a:schemeClr val="bg1"/>
              </a:solidFill>
            </a:endParaRPr>
          </a:p>
        </p:txBody>
      </p:sp>
      <p:sp>
        <p:nvSpPr>
          <p:cNvPr id="4" name="TextBox 3"/>
          <p:cNvSpPr txBox="1"/>
          <p:nvPr/>
        </p:nvSpPr>
        <p:spPr>
          <a:xfrm>
            <a:off x="371476" y="5954444"/>
            <a:ext cx="7143749" cy="584775"/>
          </a:xfrm>
          <a:prstGeom prst="rect">
            <a:avLst/>
          </a:prstGeom>
          <a:noFill/>
        </p:spPr>
        <p:txBody>
          <a:bodyPr wrap="square" rtlCol="0">
            <a:spAutoFit/>
          </a:bodyPr>
          <a:lstStyle/>
          <a:p>
            <a:r>
              <a:rPr lang="en-GB" sz="1200" dirty="0" smtClean="0">
                <a:solidFill>
                  <a:schemeClr val="bg1"/>
                </a:solidFill>
              </a:rPr>
              <a:t>Definition from Oxford Dictionaries</a:t>
            </a:r>
          </a:p>
          <a:p>
            <a:r>
              <a:rPr lang="en-GB" sz="1000" dirty="0">
                <a:solidFill>
                  <a:schemeClr val="bg1"/>
                </a:solidFill>
              </a:rPr>
              <a:t>https://</a:t>
            </a:r>
            <a:r>
              <a:rPr lang="en-GB" sz="1000" dirty="0" smtClean="0">
                <a:solidFill>
                  <a:schemeClr val="bg1"/>
                </a:solidFill>
              </a:rPr>
              <a:t>premium.oxforddictionaries.com/definition/english/privacy</a:t>
            </a:r>
          </a:p>
          <a:p>
            <a:r>
              <a:rPr lang="en-GB" sz="1000" dirty="0" smtClean="0">
                <a:solidFill>
                  <a:schemeClr val="bg1"/>
                </a:solidFill>
              </a:rPr>
              <a:t>Accessed 23/03/2018</a:t>
            </a:r>
            <a:endParaRPr lang="en-GB" sz="1000" dirty="0">
              <a:solidFill>
                <a:schemeClr val="bg1"/>
              </a:solidFill>
            </a:endParaRPr>
          </a:p>
        </p:txBody>
      </p:sp>
    </p:spTree>
    <p:extLst>
      <p:ext uri="{BB962C8B-B14F-4D97-AF65-F5344CB8AC3E}">
        <p14:creationId xmlns:p14="http://schemas.microsoft.com/office/powerpoint/2010/main" val="1048724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16540"/>
            <a:ext cx="9144000" cy="4572000"/>
          </a:xfrm>
          <a:prstGeom prst="rect">
            <a:avLst/>
          </a:prstGeom>
        </p:spPr>
      </p:pic>
    </p:spTree>
    <p:extLst>
      <p:ext uri="{BB962C8B-B14F-4D97-AF65-F5344CB8AC3E}">
        <p14:creationId xmlns:p14="http://schemas.microsoft.com/office/powerpoint/2010/main" val="11434667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6" name="TextBox 5"/>
          <p:cNvSpPr txBox="1"/>
          <p:nvPr/>
        </p:nvSpPr>
        <p:spPr>
          <a:xfrm>
            <a:off x="2289983" y="2858739"/>
            <a:ext cx="4769709" cy="769441"/>
          </a:xfrm>
          <a:prstGeom prst="rect">
            <a:avLst/>
          </a:prstGeom>
          <a:noFill/>
        </p:spPr>
        <p:txBody>
          <a:bodyPr wrap="square" rtlCol="0">
            <a:spAutoFit/>
          </a:bodyPr>
          <a:lstStyle/>
          <a:p>
            <a:pPr algn="ctr"/>
            <a:r>
              <a:rPr lang="en-GB" sz="4400" dirty="0" smtClean="0">
                <a:solidFill>
                  <a:schemeClr val="bg1"/>
                </a:solidFill>
              </a:rPr>
              <a:t>What next?</a:t>
            </a:r>
            <a:endParaRPr lang="en-GB" sz="4400" dirty="0">
              <a:solidFill>
                <a:schemeClr val="bg1"/>
              </a:solidFill>
            </a:endParaRPr>
          </a:p>
        </p:txBody>
      </p:sp>
    </p:spTree>
    <p:extLst>
      <p:ext uri="{BB962C8B-B14F-4D97-AF65-F5344CB8AC3E}">
        <p14:creationId xmlns:p14="http://schemas.microsoft.com/office/powerpoint/2010/main" val="30013544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r="9236"/>
          <a:stretch/>
        </p:blipFill>
        <p:spPr>
          <a:xfrm>
            <a:off x="-1" y="0"/>
            <a:ext cx="9144001" cy="6858000"/>
          </a:xfrm>
          <a:prstGeom prst="rect">
            <a:avLst/>
          </a:prstGeom>
        </p:spPr>
      </p:pic>
    </p:spTree>
    <p:extLst>
      <p:ext uri="{BB962C8B-B14F-4D97-AF65-F5344CB8AC3E}">
        <p14:creationId xmlns:p14="http://schemas.microsoft.com/office/powerpoint/2010/main" val="38290901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9850" r="13550" b="14163"/>
          <a:stretch/>
        </p:blipFill>
        <p:spPr>
          <a:xfrm>
            <a:off x="1213832" y="1491727"/>
            <a:ext cx="2747964" cy="3079315"/>
          </a:xfrm>
          <a:prstGeom prst="rect">
            <a:avLst/>
          </a:prstGeom>
        </p:spPr>
      </p:pic>
      <p:pic>
        <p:nvPicPr>
          <p:cNvPr id="13" name="Picture 12"/>
          <p:cNvPicPr>
            <a:picLocks noChangeAspect="1"/>
          </p:cNvPicPr>
          <p:nvPr/>
        </p:nvPicPr>
        <p:blipFill rotWithShape="1">
          <a:blip r:embed="rId4">
            <a:extLst>
              <a:ext uri="{28A0092B-C50C-407E-A947-70E740481C1C}">
                <a14:useLocalDpi xmlns:a14="http://schemas.microsoft.com/office/drawing/2010/main" val="0"/>
              </a:ext>
            </a:extLst>
          </a:blip>
          <a:srcRect b="15638"/>
          <a:stretch/>
        </p:blipFill>
        <p:spPr>
          <a:xfrm>
            <a:off x="4647796" y="1627914"/>
            <a:ext cx="3657599" cy="3085625"/>
          </a:xfrm>
          <a:prstGeom prst="rect">
            <a:avLst/>
          </a:prstGeom>
        </p:spPr>
      </p:pic>
      <p:sp>
        <p:nvSpPr>
          <p:cNvPr id="14" name="TextBox 13"/>
          <p:cNvSpPr txBox="1"/>
          <p:nvPr/>
        </p:nvSpPr>
        <p:spPr>
          <a:xfrm>
            <a:off x="490967" y="6268320"/>
            <a:ext cx="5044071" cy="246221"/>
          </a:xfrm>
          <a:prstGeom prst="rect">
            <a:avLst/>
          </a:prstGeom>
          <a:noFill/>
        </p:spPr>
        <p:txBody>
          <a:bodyPr wrap="square" rtlCol="0">
            <a:spAutoFit/>
          </a:bodyPr>
          <a:lstStyle/>
          <a:p>
            <a:pPr algn="ctr"/>
            <a:r>
              <a:rPr lang="en-GB" sz="1000" dirty="0" smtClean="0"/>
              <a:t>Image left</a:t>
            </a:r>
            <a:r>
              <a:rPr lang="en-GB" sz="1000" dirty="0"/>
              <a:t>: by Gregor </a:t>
            </a:r>
            <a:r>
              <a:rPr lang="en-GB" sz="1000" dirty="0" err="1" smtClean="0"/>
              <a:t>Cresnar</a:t>
            </a:r>
            <a:r>
              <a:rPr lang="en-GB" sz="1000" dirty="0" smtClean="0"/>
              <a:t>; image right: by Gan </a:t>
            </a:r>
            <a:r>
              <a:rPr lang="en-GB" sz="1000" dirty="0" err="1" smtClean="0"/>
              <a:t>Khoon</a:t>
            </a:r>
            <a:r>
              <a:rPr lang="en-GB" sz="1000" dirty="0" smtClean="0"/>
              <a:t> Lay. Both from the Noun Project</a:t>
            </a:r>
            <a:endParaRPr lang="en-GB" sz="1000" dirty="0"/>
          </a:p>
        </p:txBody>
      </p:sp>
    </p:spTree>
    <p:extLst>
      <p:ext uri="{BB962C8B-B14F-4D97-AF65-F5344CB8AC3E}">
        <p14:creationId xmlns:p14="http://schemas.microsoft.com/office/powerpoint/2010/main" val="6424250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6" name="TextBox 5"/>
          <p:cNvSpPr txBox="1"/>
          <p:nvPr/>
        </p:nvSpPr>
        <p:spPr>
          <a:xfrm>
            <a:off x="904672" y="777021"/>
            <a:ext cx="6621947" cy="830997"/>
          </a:xfrm>
          <a:prstGeom prst="rect">
            <a:avLst/>
          </a:prstGeom>
          <a:noFill/>
        </p:spPr>
        <p:txBody>
          <a:bodyPr wrap="square" rtlCol="0">
            <a:spAutoFit/>
          </a:bodyPr>
          <a:lstStyle/>
          <a:p>
            <a:pPr algn="ctr"/>
            <a:r>
              <a:rPr lang="en-GB" sz="4800" dirty="0" smtClean="0">
                <a:solidFill>
                  <a:schemeClr val="bg1"/>
                </a:solidFill>
              </a:rPr>
              <a:t>Taking a stand for privacy</a:t>
            </a:r>
            <a:endParaRPr lang="en-GB" sz="4800" dirty="0">
              <a:solidFill>
                <a:schemeClr val="bg1"/>
              </a:solidFill>
            </a:endParaRPr>
          </a:p>
        </p:txBody>
      </p:sp>
      <p:sp>
        <p:nvSpPr>
          <p:cNvPr id="2" name="TextBox 1"/>
          <p:cNvSpPr txBox="1"/>
          <p:nvPr/>
        </p:nvSpPr>
        <p:spPr>
          <a:xfrm>
            <a:off x="3881336" y="3900791"/>
            <a:ext cx="4805463" cy="2492990"/>
          </a:xfrm>
          <a:prstGeom prst="rect">
            <a:avLst/>
          </a:prstGeom>
          <a:noFill/>
        </p:spPr>
        <p:txBody>
          <a:bodyPr wrap="square" rtlCol="0">
            <a:spAutoFit/>
          </a:bodyPr>
          <a:lstStyle/>
          <a:p>
            <a:r>
              <a:rPr lang="en-GB" sz="2600" dirty="0" smtClean="0">
                <a:solidFill>
                  <a:schemeClr val="bg1"/>
                </a:solidFill>
              </a:rPr>
              <a:t>Please get in touch!</a:t>
            </a:r>
          </a:p>
          <a:p>
            <a:endParaRPr lang="en-GB" sz="2600" dirty="0" smtClean="0">
              <a:solidFill>
                <a:schemeClr val="bg1"/>
              </a:solidFill>
            </a:endParaRPr>
          </a:p>
          <a:p>
            <a:r>
              <a:rPr lang="en-GB" sz="2600" dirty="0" smtClean="0">
                <a:solidFill>
                  <a:schemeClr val="bg1"/>
                </a:solidFill>
              </a:rPr>
              <a:t>aude.charillon@newcastle.gov.uk</a:t>
            </a:r>
          </a:p>
          <a:p>
            <a:r>
              <a:rPr lang="en-GB" sz="2600" dirty="0" smtClean="0">
                <a:solidFill>
                  <a:schemeClr val="bg1"/>
                </a:solidFill>
              </a:rPr>
              <a:t>@Audesome</a:t>
            </a:r>
          </a:p>
          <a:p>
            <a:endParaRPr lang="en-GB" sz="2600" dirty="0" smtClean="0">
              <a:solidFill>
                <a:schemeClr val="bg1"/>
              </a:solidFill>
            </a:endParaRPr>
          </a:p>
          <a:p>
            <a:r>
              <a:rPr lang="en-GB" sz="2600" dirty="0" smtClean="0">
                <a:solidFill>
                  <a:schemeClr val="bg1"/>
                </a:solidFill>
              </a:rPr>
              <a:t>#libstaff4privacy</a:t>
            </a:r>
          </a:p>
        </p:txBody>
      </p: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4776" t="6179" r="7021" b="8427"/>
          <a:stretch/>
        </p:blipFill>
        <p:spPr>
          <a:xfrm>
            <a:off x="1634247" y="2059537"/>
            <a:ext cx="2052536" cy="1987168"/>
          </a:xfrm>
          <a:prstGeom prst="ellipse">
            <a:avLst/>
          </a:prstGeom>
        </p:spPr>
      </p:pic>
    </p:spTree>
    <p:extLst>
      <p:ext uri="{BB962C8B-B14F-4D97-AF65-F5344CB8AC3E}">
        <p14:creationId xmlns:p14="http://schemas.microsoft.com/office/powerpoint/2010/main" val="3863475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28750" y="2362200"/>
            <a:ext cx="6362700" cy="1569660"/>
          </a:xfrm>
          <a:prstGeom prst="rect">
            <a:avLst/>
          </a:prstGeom>
          <a:noFill/>
        </p:spPr>
        <p:txBody>
          <a:bodyPr wrap="square" rtlCol="0">
            <a:spAutoFit/>
          </a:bodyPr>
          <a:lstStyle/>
          <a:p>
            <a:r>
              <a:rPr lang="en-GB" sz="4800" dirty="0" smtClean="0">
                <a:solidFill>
                  <a:srgbClr val="7030A0"/>
                </a:solidFill>
              </a:rPr>
              <a:t>How does it fit with</a:t>
            </a:r>
          </a:p>
          <a:p>
            <a:r>
              <a:rPr lang="en-GB" sz="4800" dirty="0" smtClean="0">
                <a:solidFill>
                  <a:srgbClr val="7030A0"/>
                </a:solidFill>
              </a:rPr>
              <a:t>the role of library staff?</a:t>
            </a:r>
            <a:endParaRPr lang="en-GB" sz="4800" dirty="0">
              <a:solidFill>
                <a:srgbClr val="7030A0"/>
              </a:solidFill>
            </a:endParaRPr>
          </a:p>
        </p:txBody>
      </p:sp>
    </p:spTree>
    <p:extLst>
      <p:ext uri="{BB962C8B-B14F-4D97-AF65-F5344CB8AC3E}">
        <p14:creationId xmlns:p14="http://schemas.microsoft.com/office/powerpoint/2010/main" val="1782729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TextBox 1"/>
          <p:cNvSpPr txBox="1"/>
          <p:nvPr/>
        </p:nvSpPr>
        <p:spPr>
          <a:xfrm>
            <a:off x="446567" y="352105"/>
            <a:ext cx="8389088" cy="6124754"/>
          </a:xfrm>
          <a:prstGeom prst="rect">
            <a:avLst/>
          </a:prstGeom>
          <a:noFill/>
        </p:spPr>
        <p:txBody>
          <a:bodyPr wrap="square" rtlCol="0">
            <a:spAutoFit/>
          </a:bodyPr>
          <a:lstStyle/>
          <a:p>
            <a:pPr>
              <a:lnSpc>
                <a:spcPct val="150000"/>
              </a:lnSpc>
            </a:pPr>
            <a:r>
              <a:rPr lang="en-US" sz="2000" dirty="0" smtClean="0">
                <a:solidFill>
                  <a:schemeClr val="bg1"/>
                </a:solidFill>
                <a:latin typeface="Arial" panose="020B0604020202020204" pitchFamily="34" charset="0"/>
                <a:cs typeface="Arial" panose="020B0604020202020204" pitchFamily="34" charset="0"/>
              </a:rPr>
              <a:t>“Librarians have the understanding and expertise to</a:t>
            </a:r>
          </a:p>
          <a:p>
            <a:pPr algn="ctr">
              <a:lnSpc>
                <a:spcPct val="150000"/>
              </a:lnSpc>
            </a:pPr>
            <a:r>
              <a:rPr lang="en-US" sz="2000" dirty="0" smtClean="0">
                <a:solidFill>
                  <a:schemeClr val="bg1"/>
                </a:solidFill>
                <a:latin typeface="Arial" panose="020B0604020202020204" pitchFamily="34" charset="0"/>
                <a:cs typeface="Arial" panose="020B0604020202020204" pitchFamily="34" charset="0"/>
              </a:rPr>
              <a:t>champion and promote openness and the public’s right to information;</a:t>
            </a:r>
          </a:p>
          <a:p>
            <a:pPr algn="ctr">
              <a:lnSpc>
                <a:spcPct val="150000"/>
              </a:lnSpc>
            </a:pPr>
            <a:r>
              <a:rPr lang="en-US" sz="2000" dirty="0" smtClean="0">
                <a:solidFill>
                  <a:schemeClr val="bg1"/>
                </a:solidFill>
                <a:latin typeface="Arial" panose="020B0604020202020204" pitchFamily="34" charset="0"/>
                <a:cs typeface="Arial" panose="020B0604020202020204" pitchFamily="34" charset="0"/>
              </a:rPr>
              <a:t>oppose censorship and efforts to inhibit access to information;</a:t>
            </a:r>
          </a:p>
          <a:p>
            <a:pPr algn="ctr">
              <a:lnSpc>
                <a:spcPct val="150000"/>
              </a:lnSpc>
            </a:pPr>
            <a:r>
              <a:rPr lang="en-US" sz="2000" dirty="0" smtClean="0">
                <a:solidFill>
                  <a:schemeClr val="bg1"/>
                </a:solidFill>
                <a:latin typeface="Arial" panose="020B0604020202020204" pitchFamily="34" charset="0"/>
                <a:cs typeface="Arial" panose="020B0604020202020204" pitchFamily="34" charset="0"/>
              </a:rPr>
              <a:t>select and make available information;</a:t>
            </a:r>
          </a:p>
          <a:p>
            <a:pPr algn="ctr">
              <a:lnSpc>
                <a:spcPct val="150000"/>
              </a:lnSpc>
            </a:pPr>
            <a:r>
              <a:rPr lang="en-US" sz="2000" dirty="0" smtClean="0">
                <a:solidFill>
                  <a:schemeClr val="bg1"/>
                </a:solidFill>
                <a:latin typeface="Arial" panose="020B0604020202020204" pitchFamily="34" charset="0"/>
                <a:cs typeface="Arial" panose="020B0604020202020204" pitchFamily="34" charset="0"/>
              </a:rPr>
              <a:t>guide and support the public to seek, obtain and navigate</a:t>
            </a:r>
          </a:p>
          <a:p>
            <a:pPr algn="ctr">
              <a:lnSpc>
                <a:spcPct val="150000"/>
              </a:lnSpc>
            </a:pPr>
            <a:r>
              <a:rPr lang="en-US" sz="2000" dirty="0" smtClean="0">
                <a:solidFill>
                  <a:schemeClr val="bg1"/>
                </a:solidFill>
                <a:latin typeface="Arial" panose="020B0604020202020204" pitchFamily="34" charset="0"/>
                <a:cs typeface="Arial" panose="020B0604020202020204" pitchFamily="34" charset="0"/>
              </a:rPr>
              <a:t>available information;</a:t>
            </a:r>
          </a:p>
          <a:p>
            <a:pPr algn="ctr">
              <a:lnSpc>
                <a:spcPct val="150000"/>
              </a:lnSpc>
            </a:pPr>
            <a:r>
              <a:rPr lang="en-US" sz="2000" dirty="0" smtClean="0">
                <a:solidFill>
                  <a:schemeClr val="bg1"/>
                </a:solidFill>
                <a:latin typeface="Arial" panose="020B0604020202020204" pitchFamily="34" charset="0"/>
                <a:cs typeface="Arial" panose="020B0604020202020204" pitchFamily="34" charset="0"/>
              </a:rPr>
              <a:t>support the public to utilise and share this information;</a:t>
            </a:r>
          </a:p>
          <a:p>
            <a:pPr algn="ctr">
              <a:lnSpc>
                <a:spcPct val="150000"/>
              </a:lnSpc>
            </a:pPr>
            <a:r>
              <a:rPr lang="en-US" sz="2000" dirty="0" smtClean="0">
                <a:solidFill>
                  <a:schemeClr val="bg1"/>
                </a:solidFill>
                <a:latin typeface="Arial" panose="020B0604020202020204" pitchFamily="34" charset="0"/>
                <a:cs typeface="Arial" panose="020B0604020202020204" pitchFamily="34" charset="0"/>
              </a:rPr>
              <a:t>facilitate intellectual and cultural creativity;</a:t>
            </a:r>
          </a:p>
          <a:p>
            <a:pPr algn="ctr">
              <a:lnSpc>
                <a:spcPct val="150000"/>
              </a:lnSpc>
            </a:pPr>
            <a:r>
              <a:rPr lang="en-US" sz="2000" dirty="0" smtClean="0">
                <a:solidFill>
                  <a:schemeClr val="bg1"/>
                </a:solidFill>
                <a:latin typeface="Arial" panose="020B0604020202020204" pitchFamily="34" charset="0"/>
                <a:cs typeface="Arial" panose="020B0604020202020204" pitchFamily="34" charset="0"/>
              </a:rPr>
              <a:t>and safeguard the privacy of the public through ensuring data collation and surveillance are necessary, proportionate and lawful.”</a:t>
            </a:r>
          </a:p>
          <a:p>
            <a:endParaRPr lang="en-US" sz="2400" dirty="0">
              <a:solidFill>
                <a:schemeClr val="bg1"/>
              </a:solidFill>
              <a:latin typeface="Arial" panose="020B0604020202020204" pitchFamily="34" charset="0"/>
              <a:cs typeface="Arial" panose="020B0604020202020204" pitchFamily="34" charset="0"/>
            </a:endParaRPr>
          </a:p>
          <a:p>
            <a:r>
              <a:rPr lang="en-GB" sz="2400" i="1" dirty="0" smtClean="0">
                <a:solidFill>
                  <a:schemeClr val="bg1"/>
                </a:solidFill>
                <a:latin typeface="Arial" panose="020B0604020202020204" pitchFamily="34" charset="0"/>
                <a:cs typeface="Arial" panose="020B0604020202020204" pitchFamily="34" charset="0"/>
              </a:rPr>
              <a:t>Ambition &amp; opportunity: a strategy for public libraries in Scotland 2015-2020. </a:t>
            </a:r>
            <a:r>
              <a:rPr lang="en-GB" sz="2400" dirty="0" smtClean="0">
                <a:solidFill>
                  <a:schemeClr val="bg1"/>
                </a:solidFill>
                <a:latin typeface="Arial" panose="020B0604020202020204" pitchFamily="34" charset="0"/>
                <a:cs typeface="Arial" panose="020B0604020202020204" pitchFamily="34" charset="0"/>
              </a:rPr>
              <a:t/>
            </a:r>
            <a:br>
              <a:rPr lang="en-GB" sz="2400" dirty="0" smtClean="0">
                <a:solidFill>
                  <a:schemeClr val="bg1"/>
                </a:solidFill>
                <a:latin typeface="Arial" panose="020B0604020202020204" pitchFamily="34" charset="0"/>
                <a:cs typeface="Arial" panose="020B0604020202020204" pitchFamily="34" charset="0"/>
              </a:rPr>
            </a:br>
            <a:r>
              <a:rPr lang="en-GB" sz="2000" dirty="0" smtClean="0">
                <a:solidFill>
                  <a:schemeClr val="bg1"/>
                </a:solidFill>
                <a:latin typeface="Arial" panose="020B0604020202020204" pitchFamily="34" charset="0"/>
                <a:cs typeface="Arial" panose="020B0604020202020204" pitchFamily="34" charset="0"/>
              </a:rPr>
              <a:t>Strategic aim 5: Libraries promoting culture and creativity</a:t>
            </a:r>
            <a:endParaRPr lang="en-GB" sz="20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74438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39302" y="1136515"/>
            <a:ext cx="7480570" cy="4524315"/>
          </a:xfrm>
          <a:prstGeom prst="rect">
            <a:avLst/>
          </a:prstGeom>
          <a:noFill/>
        </p:spPr>
        <p:txBody>
          <a:bodyPr wrap="square" rtlCol="0">
            <a:spAutoFit/>
          </a:bodyPr>
          <a:lstStyle/>
          <a:p>
            <a:r>
              <a:rPr lang="en-GB" sz="4800" dirty="0" smtClean="0">
                <a:solidFill>
                  <a:srgbClr val="7030A0"/>
                </a:solidFill>
              </a:rPr>
              <a:t>In order for libraries to be safe and impartial spaces…</a:t>
            </a:r>
          </a:p>
          <a:p>
            <a:endParaRPr lang="en-GB" sz="4800" dirty="0" smtClean="0">
              <a:solidFill>
                <a:srgbClr val="7030A0"/>
              </a:solidFill>
            </a:endParaRPr>
          </a:p>
          <a:p>
            <a:pPr algn="r"/>
            <a:r>
              <a:rPr lang="en-GB" sz="4800" dirty="0" smtClean="0">
                <a:solidFill>
                  <a:srgbClr val="7030A0"/>
                </a:solidFill>
              </a:rPr>
              <a:t>…we library staff have to</a:t>
            </a:r>
          </a:p>
          <a:p>
            <a:pPr algn="r"/>
            <a:r>
              <a:rPr lang="en-GB" sz="4800" dirty="0" smtClean="0">
                <a:solidFill>
                  <a:srgbClr val="7030A0"/>
                </a:solidFill>
              </a:rPr>
              <a:t>take a stand to protect citizens’ privacy.</a:t>
            </a:r>
            <a:endParaRPr lang="en-GB" sz="4800" dirty="0">
              <a:solidFill>
                <a:srgbClr val="7030A0"/>
              </a:solidFill>
            </a:endParaRPr>
          </a:p>
        </p:txBody>
      </p:sp>
    </p:spTree>
    <p:extLst>
      <p:ext uri="{BB962C8B-B14F-4D97-AF65-F5344CB8AC3E}">
        <p14:creationId xmlns:p14="http://schemas.microsoft.com/office/powerpoint/2010/main" val="989937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6" name="TextBox 5"/>
          <p:cNvSpPr txBox="1"/>
          <p:nvPr/>
        </p:nvSpPr>
        <p:spPr>
          <a:xfrm>
            <a:off x="2182978" y="2547455"/>
            <a:ext cx="4769709" cy="1446550"/>
          </a:xfrm>
          <a:prstGeom prst="rect">
            <a:avLst/>
          </a:prstGeom>
          <a:noFill/>
        </p:spPr>
        <p:txBody>
          <a:bodyPr wrap="square" rtlCol="0">
            <a:spAutoFit/>
          </a:bodyPr>
          <a:lstStyle/>
          <a:p>
            <a:pPr algn="ctr"/>
            <a:r>
              <a:rPr lang="en-GB" sz="4400" dirty="0" smtClean="0">
                <a:solidFill>
                  <a:schemeClr val="bg1"/>
                </a:solidFill>
              </a:rPr>
              <a:t>How is</a:t>
            </a:r>
            <a:r>
              <a:rPr lang="en-GB" sz="4400" i="1" dirty="0" smtClean="0">
                <a:solidFill>
                  <a:schemeClr val="bg1"/>
                </a:solidFill>
              </a:rPr>
              <a:t> </a:t>
            </a:r>
            <a:r>
              <a:rPr lang="en-GB" sz="4400" dirty="0" smtClean="0">
                <a:solidFill>
                  <a:schemeClr val="bg1"/>
                </a:solidFill>
              </a:rPr>
              <a:t>your privacy affected online?</a:t>
            </a:r>
            <a:endParaRPr lang="en-GB" sz="4400" dirty="0">
              <a:solidFill>
                <a:schemeClr val="bg1"/>
              </a:solidFill>
            </a:endParaRPr>
          </a:p>
        </p:txBody>
      </p:sp>
    </p:spTree>
    <p:extLst>
      <p:ext uri="{BB962C8B-B14F-4D97-AF65-F5344CB8AC3E}">
        <p14:creationId xmlns:p14="http://schemas.microsoft.com/office/powerpoint/2010/main" val="20265245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30786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73076594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1632</TotalTime>
  <Words>1647</Words>
  <Application>Microsoft Office PowerPoint</Application>
  <PresentationFormat>On-screen Show (4:3)</PresentationFormat>
  <Paragraphs>246</Paragraphs>
  <Slides>34</Slides>
  <Notes>34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Newcastle City Council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Charillon, Aude</dc:creator>
  <cp:lastModifiedBy>Charillon, Aude</cp:lastModifiedBy>
  <cp:revision>105</cp:revision>
  <dcterms:created xsi:type="dcterms:W3CDTF">2017-03-03T15:54:19Z</dcterms:created>
  <dcterms:modified xsi:type="dcterms:W3CDTF">2018-08-20T17:17:27Z</dcterms:modified>
</cp:coreProperties>
</file>

<file path=docProps/thumbnail.jpeg>
</file>